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0"/>
  </p:notesMasterIdLst>
  <p:sldIdLst>
    <p:sldId id="256" r:id="rId2"/>
    <p:sldId id="257" r:id="rId3"/>
    <p:sldId id="258" r:id="rId4"/>
    <p:sldId id="330" r:id="rId5"/>
    <p:sldId id="361" r:id="rId6"/>
    <p:sldId id="362" r:id="rId7"/>
    <p:sldId id="340" r:id="rId8"/>
    <p:sldId id="259" r:id="rId9"/>
    <p:sldId id="307" r:id="rId10"/>
    <p:sldId id="308" r:id="rId11"/>
    <p:sldId id="260" r:id="rId12"/>
    <p:sldId id="263" r:id="rId13"/>
    <p:sldId id="310" r:id="rId14"/>
    <p:sldId id="311" r:id="rId15"/>
    <p:sldId id="312" r:id="rId16"/>
    <p:sldId id="313" r:id="rId17"/>
    <p:sldId id="314" r:id="rId18"/>
    <p:sldId id="315" r:id="rId19"/>
    <p:sldId id="316" r:id="rId20"/>
    <p:sldId id="318" r:id="rId21"/>
    <p:sldId id="320" r:id="rId22"/>
    <p:sldId id="319" r:id="rId23"/>
    <p:sldId id="321" r:id="rId24"/>
    <p:sldId id="322" r:id="rId25"/>
    <p:sldId id="323" r:id="rId26"/>
    <p:sldId id="324" r:id="rId27"/>
    <p:sldId id="325" r:id="rId28"/>
    <p:sldId id="326" r:id="rId29"/>
    <p:sldId id="327" r:id="rId30"/>
    <p:sldId id="328" r:id="rId31"/>
    <p:sldId id="329" r:id="rId32"/>
    <p:sldId id="331" r:id="rId33"/>
    <p:sldId id="332" r:id="rId34"/>
    <p:sldId id="333" r:id="rId35"/>
    <p:sldId id="334" r:id="rId36"/>
    <p:sldId id="335" r:id="rId37"/>
    <p:sldId id="338" r:id="rId38"/>
    <p:sldId id="336" r:id="rId39"/>
    <p:sldId id="337" r:id="rId40"/>
    <p:sldId id="339" r:id="rId41"/>
    <p:sldId id="364" r:id="rId42"/>
    <p:sldId id="341" r:id="rId43"/>
    <p:sldId id="342" r:id="rId44"/>
    <p:sldId id="344" r:id="rId45"/>
    <p:sldId id="346" r:id="rId46"/>
    <p:sldId id="363" r:id="rId47"/>
    <p:sldId id="349" r:id="rId48"/>
    <p:sldId id="347" r:id="rId49"/>
    <p:sldId id="350" r:id="rId50"/>
    <p:sldId id="351" r:id="rId51"/>
    <p:sldId id="352" r:id="rId52"/>
    <p:sldId id="353" r:id="rId53"/>
    <p:sldId id="354" r:id="rId54"/>
    <p:sldId id="355" r:id="rId55"/>
    <p:sldId id="357" r:id="rId56"/>
    <p:sldId id="359" r:id="rId57"/>
    <p:sldId id="360" r:id="rId58"/>
    <p:sldId id="358"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83"/>
    <p:restoredTop sz="94659"/>
  </p:normalViewPr>
  <p:slideViewPr>
    <p:cSldViewPr snapToGrid="0" snapToObjects="1">
      <p:cViewPr varScale="1">
        <p:scale>
          <a:sx n="133" d="100"/>
          <a:sy n="133" d="100"/>
        </p:scale>
        <p:origin x="216" y="320"/>
      </p:cViewPr>
      <p:guideLst/>
    </p:cSldViewPr>
  </p:slideViewPr>
  <p:notesTextViewPr>
    <p:cViewPr>
      <p:scale>
        <a:sx n="1" d="1"/>
        <a:sy n="1" d="1"/>
      </p:scale>
      <p:origin x="0" y="-26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024903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htmldog.com/references/html/tags/br/" TargetMode="External"/><Relationship Id="rId4" Type="http://schemas.openxmlformats.org/officeDocument/2006/relationships/hyperlink" Target="http://www.htmldog.com/references/html/tags/img/"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www.htmldog.com/linkto/"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1626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In order to put any one type of media in your website, you have to use its  specific HTML tag. For example, videos get &lt;video&gt; tags, images get &lt;</a:t>
            </a:r>
            <a:r>
              <a:rPr lang="en-US" sz="1100" dirty="0" err="1" smtClean="0"/>
              <a:t>img</a:t>
            </a:r>
            <a:r>
              <a:rPr lang="en-US" sz="1100" dirty="0" smtClean="0"/>
              <a:t>&gt; tags, buttons get &lt;button&gt; tags, lists get &lt;li&gt; tags, and so on.</a:t>
            </a:r>
            <a:r>
              <a:rPr lang="en-US" sz="1100" dirty="0" smtClean="0">
                <a:solidFill>
                  <a:schemeClr val="dk1"/>
                </a:solidFill>
                <a:latin typeface="Calibri"/>
                <a:ea typeface="Calibri"/>
                <a:cs typeface="Calibri"/>
                <a:sym typeface="Calibri"/>
              </a:rPr>
              <a:t>.</a:t>
            </a:r>
            <a:endParaRPr lang="en" sz="1100" dirty="0" smtClean="0">
              <a:solidFill>
                <a:schemeClr val="dk1"/>
              </a:solidFill>
              <a:latin typeface="Calibri"/>
              <a:ea typeface="Calibri"/>
              <a:cs typeface="Calibri"/>
              <a:sym typeface="Calibri"/>
            </a:endParaRPr>
          </a:p>
          <a:p>
            <a:pPr lvl="0" rtl="0">
              <a:spcBef>
                <a:spcPts val="0"/>
              </a:spcBef>
              <a:buNone/>
            </a:pPr>
            <a:endParaRPr lang="en" dirty="0"/>
          </a:p>
        </p:txBody>
      </p:sp>
    </p:spTree>
    <p:extLst>
      <p:ext uri="{BB962C8B-B14F-4D97-AF65-F5344CB8AC3E}">
        <p14:creationId xmlns:p14="http://schemas.microsoft.com/office/powerpoint/2010/main" val="185066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81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I’m going to talk about HTML first and then we’ll dive into CSS in more detail.</a:t>
            </a:r>
            <a:endParaRPr lang="en" dirty="0"/>
          </a:p>
        </p:txBody>
      </p:sp>
    </p:spTree>
    <p:extLst>
      <p:ext uri="{BB962C8B-B14F-4D97-AF65-F5344CB8AC3E}">
        <p14:creationId xmlns:p14="http://schemas.microsoft.com/office/powerpoint/2010/main" val="1948812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dirty="0" smtClean="0"/>
              <a:t>Most websites are a bunch of files stored in directories, just like the files on your own computer.</a:t>
            </a:r>
            <a:endParaRPr lang="en" dirty="0"/>
          </a:p>
        </p:txBody>
      </p:sp>
    </p:spTree>
    <p:extLst>
      <p:ext uri="{BB962C8B-B14F-4D97-AF65-F5344CB8AC3E}">
        <p14:creationId xmlns:p14="http://schemas.microsoft.com/office/powerpoint/2010/main" val="1965789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514350" indent="-514350">
              <a:buFont typeface="+mj-lt"/>
              <a:buAutoNum type="arabicPeriod"/>
            </a:pPr>
            <a:r>
              <a:rPr lang="en-US" sz="1100" dirty="0" smtClean="0"/>
              <a:t>Open a new text file and type the following text: Hello World! This is my first webpage.</a:t>
            </a:r>
          </a:p>
          <a:p>
            <a:pPr marL="514350" indent="-514350">
              <a:buFont typeface="+mj-lt"/>
              <a:buAutoNum type="arabicPeriod"/>
            </a:pPr>
            <a:r>
              <a:rPr lang="en-US" sz="1100" dirty="0" smtClean="0"/>
              <a:t>Create a folder called “html” wherever you like to save files on your computer and save the file into the folder as </a:t>
            </a:r>
            <a:r>
              <a:rPr lang="en-US" sz="1100" dirty="0" err="1" smtClean="0"/>
              <a:t>myfirstpage.html</a:t>
            </a:r>
            <a:r>
              <a:rPr lang="en-US" sz="1100" dirty="0" smtClean="0"/>
              <a:t> </a:t>
            </a:r>
          </a:p>
          <a:p>
            <a:pPr marL="514350" indent="-514350">
              <a:buFont typeface="+mj-lt"/>
              <a:buAutoNum type="arabicPeriod"/>
            </a:pPr>
            <a:r>
              <a:rPr lang="en-US" sz="1100" dirty="0" smtClean="0"/>
              <a:t>View the files online; your files don’t even have to be on the web for you to view them in a browser.</a:t>
            </a:r>
          </a:p>
          <a:p>
            <a:pPr marL="514350" indent="-514350">
              <a:buFont typeface="+mj-lt"/>
              <a:buAutoNum type="arabicPeriod"/>
            </a:pPr>
            <a:r>
              <a:rPr lang="en-US" sz="1100" dirty="0" smtClean="0"/>
              <a:t>To view online, open a web browser such as Chrome, Firefox, Safari or Internet Explorer and in the address bar, where you usually type web addresses, type in the location of the file you just saved (for example, c:\html\</a:t>
            </a:r>
            <a:r>
              <a:rPr lang="en-US" sz="1100" dirty="0" err="1" smtClean="0"/>
              <a:t>myfirstpage.html</a:t>
            </a:r>
            <a:r>
              <a:rPr lang="en-US" sz="1100" dirty="0" smtClean="0"/>
              <a:t>) and hit return. Alternatively, go to the File menu of the browser, select Open, and browse for the file.</a:t>
            </a:r>
          </a:p>
          <a:p>
            <a:pPr lvl="0" rtl="0">
              <a:spcBef>
                <a:spcPts val="0"/>
              </a:spcBef>
              <a:buNone/>
            </a:pPr>
            <a:endParaRPr lang="en" dirty="0"/>
          </a:p>
        </p:txBody>
      </p:sp>
    </p:spTree>
    <p:extLst>
      <p:ext uri="{BB962C8B-B14F-4D97-AF65-F5344CB8AC3E}">
        <p14:creationId xmlns:p14="http://schemas.microsoft.com/office/powerpoint/2010/main" val="150461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You might come across “self-closing” tags, whereby a </a:t>
            </a:r>
            <a:r>
              <a:rPr lang="en-US" sz="1100" b="0" i="0" u="none" strike="noStrike" kern="1200" dirty="0" err="1" smtClean="0">
                <a:solidFill>
                  <a:schemeClr val="tx1"/>
                </a:solidFill>
                <a:effectLst/>
                <a:latin typeface="+mn-lt"/>
                <a:ea typeface="+mn-ea"/>
                <a:cs typeface="+mn-cs"/>
              </a:rPr>
              <a:t>br</a:t>
            </a:r>
            <a:r>
              <a:rPr lang="en-US" sz="1100" b="0" i="0" kern="1200" dirty="0" smtClean="0">
                <a:solidFill>
                  <a:schemeClr val="tx1"/>
                </a:solidFill>
                <a:effectLst/>
                <a:latin typeface="+mn-lt"/>
                <a:ea typeface="+mn-ea"/>
                <a:cs typeface="+mn-cs"/>
              </a:rPr>
              <a:t> tag, for example, will look like “</a:t>
            </a:r>
            <a:r>
              <a:rPr lang="en-US" dirty="0" smtClean="0"/>
              <a:t>&lt;</a:t>
            </a:r>
            <a:r>
              <a:rPr lang="en-US" dirty="0" err="1" smtClean="0"/>
              <a:t>br</a:t>
            </a:r>
            <a:r>
              <a:rPr lang="en-US" dirty="0" smtClean="0"/>
              <a:t> /&gt;</a:t>
            </a:r>
            <a:r>
              <a:rPr lang="en-US" sz="1100" b="0" i="0" kern="1200" dirty="0" smtClean="0">
                <a:solidFill>
                  <a:schemeClr val="tx1"/>
                </a:solidFill>
                <a:effectLst/>
                <a:latin typeface="+mn-lt"/>
                <a:ea typeface="+mn-ea"/>
                <a:cs typeface="+mn-cs"/>
              </a:rPr>
              <a:t>” instead of simply “</a:t>
            </a:r>
            <a:r>
              <a:rPr lang="en-US" dirty="0" smtClean="0"/>
              <a:t>&lt;</a:t>
            </a:r>
            <a:r>
              <a:rPr lang="en-US" dirty="0" err="1" smtClean="0"/>
              <a:t>br</a:t>
            </a:r>
            <a:r>
              <a:rPr lang="en-US" dirty="0" smtClean="0"/>
              <a:t>&gt;</a:t>
            </a:r>
            <a:r>
              <a:rPr lang="en-US" sz="1100" b="0" i="0" kern="1200" dirty="0" smtClean="0">
                <a:solidFill>
                  <a:schemeClr val="tx1"/>
                </a:solidFill>
                <a:effectLst/>
                <a:latin typeface="+mn-lt"/>
                <a:ea typeface="+mn-ea"/>
                <a:cs typeface="+mn-cs"/>
              </a:rPr>
              <a:t>”. This is a remnant from XHTML, a form of HTML based on another markup language called XML. HTML5 is much more relaxed than XHTML and is</a:t>
            </a:r>
            <a:r>
              <a:rPr lang="en-US" sz="1100" b="0" i="0" kern="1200" baseline="0" dirty="0" smtClean="0">
                <a:solidFill>
                  <a:schemeClr val="tx1"/>
                </a:solidFill>
                <a:effectLst/>
                <a:latin typeface="+mn-lt"/>
                <a:ea typeface="+mn-ea"/>
                <a:cs typeface="+mn-cs"/>
              </a:rPr>
              <a:t> fine </a:t>
            </a:r>
            <a:r>
              <a:rPr lang="en-US" sz="1100" b="0" i="0" kern="1200" dirty="0" smtClean="0">
                <a:solidFill>
                  <a:schemeClr val="tx1"/>
                </a:solidFill>
                <a:effectLst/>
                <a:latin typeface="+mn-lt"/>
                <a:ea typeface="+mn-ea"/>
                <a:cs typeface="+mn-cs"/>
              </a:rPr>
              <a:t>with either format. Some developers prefer one way, some prefer the other. For</a:t>
            </a:r>
            <a:r>
              <a:rPr lang="en-US" sz="1100" b="0" i="0" kern="1200" baseline="0" dirty="0" smtClean="0">
                <a:solidFill>
                  <a:schemeClr val="tx1"/>
                </a:solidFill>
                <a:effectLst/>
                <a:latin typeface="+mn-lt"/>
                <a:ea typeface="+mn-ea"/>
                <a:cs typeface="+mn-cs"/>
              </a:rPr>
              <a:t> the purposes of this class, I</a:t>
            </a:r>
            <a:r>
              <a:rPr lang="en-US" sz="1100" b="0" i="0" kern="1200" dirty="0" smtClean="0">
                <a:solidFill>
                  <a:schemeClr val="tx1"/>
                </a:solidFill>
                <a:effectLst/>
                <a:latin typeface="+mn-lt"/>
                <a:ea typeface="+mn-ea"/>
                <a:cs typeface="+mn-cs"/>
              </a:rPr>
              <a:t> decided to stick with the simpler version, &lt;</a:t>
            </a:r>
            <a:r>
              <a:rPr lang="en-US" sz="1100" b="0" i="0" kern="1200" dirty="0" err="1" smtClean="0">
                <a:solidFill>
                  <a:schemeClr val="tx1"/>
                </a:solidFill>
                <a:effectLst/>
                <a:latin typeface="+mn-lt"/>
                <a:ea typeface="+mn-ea"/>
                <a:cs typeface="+mn-cs"/>
              </a:rPr>
              <a:t>br</a:t>
            </a:r>
            <a:r>
              <a:rPr lang="en-US" sz="1100" b="0" i="0" kern="1200" dirty="0" smtClean="0">
                <a:solidFill>
                  <a:schemeClr val="tx1"/>
                </a:solidFill>
                <a:effectLst/>
                <a:latin typeface="+mn-lt"/>
                <a:ea typeface="+mn-ea"/>
                <a:cs typeface="+mn-cs"/>
              </a:rPr>
              <a:t>&gt;.</a:t>
            </a:r>
            <a:endParaRPr lang="en" dirty="0"/>
          </a:p>
        </p:txBody>
      </p:sp>
    </p:spTree>
    <p:extLst>
      <p:ext uri="{BB962C8B-B14F-4D97-AF65-F5344CB8AC3E}">
        <p14:creationId xmlns:p14="http://schemas.microsoft.com/office/powerpoint/2010/main" val="894369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When you look at it online, the outward appearance of the page will not have changed at all, but the purpose of HTML is to apply meaning, not presentation, and this example has now defined some fundamental elements of a web page.</a:t>
            </a:r>
          </a:p>
          <a:p>
            <a:r>
              <a:rPr lang="en-US" sz="1100" b="0" i="0" kern="1200" dirty="0" smtClean="0">
                <a:solidFill>
                  <a:schemeClr val="tx1"/>
                </a:solidFill>
                <a:effectLst/>
                <a:latin typeface="+mn-lt"/>
                <a:ea typeface="+mn-ea"/>
                <a:cs typeface="+mn-cs"/>
              </a:rPr>
              <a:t>The first line on the top, &lt;!DOCTYPE html&gt;, is a </a:t>
            </a:r>
            <a:r>
              <a:rPr lang="en-US" sz="1100" b="1" i="0" kern="1200" dirty="0" smtClean="0">
                <a:solidFill>
                  <a:schemeClr val="tx1"/>
                </a:solidFill>
                <a:effectLst/>
                <a:latin typeface="+mn-lt"/>
                <a:ea typeface="+mn-ea"/>
                <a:cs typeface="+mn-cs"/>
              </a:rPr>
              <a:t>document type declaration</a:t>
            </a:r>
            <a:r>
              <a:rPr lang="en-US" sz="1100" b="1"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which</a:t>
            </a:r>
            <a:r>
              <a:rPr lang="en-US" sz="1100" b="0" i="0" kern="1200" dirty="0" smtClean="0">
                <a:solidFill>
                  <a:schemeClr val="tx1"/>
                </a:solidFill>
                <a:effectLst/>
                <a:latin typeface="+mn-lt"/>
                <a:ea typeface="+mn-ea"/>
                <a:cs typeface="+mn-cs"/>
              </a:rPr>
              <a:t> lets the browser know which flavor of HTML you’re using (HTML5, in this case). It’s very important to stick this in - If you don’t, browsers will assume you don’t really know what you’re doing and act in a very strange way.</a:t>
            </a:r>
          </a:p>
          <a:p>
            <a:r>
              <a:rPr lang="en-US" sz="1100" b="0" i="0" kern="1200" dirty="0" smtClean="0">
                <a:solidFill>
                  <a:schemeClr val="tx1"/>
                </a:solidFill>
                <a:effectLst/>
                <a:latin typeface="+mn-lt"/>
                <a:ea typeface="+mn-ea"/>
                <a:cs typeface="+mn-cs"/>
              </a:rPr>
              <a:t>To get back to the point, &lt;html&gt; is the </a:t>
            </a:r>
            <a:r>
              <a:rPr lang="en-US" sz="1100" b="1" i="0" kern="1200" dirty="0" smtClean="0">
                <a:solidFill>
                  <a:schemeClr val="tx1"/>
                </a:solidFill>
                <a:effectLst/>
                <a:latin typeface="+mn-lt"/>
                <a:ea typeface="+mn-ea"/>
                <a:cs typeface="+mn-cs"/>
              </a:rPr>
              <a:t>opening tag</a:t>
            </a:r>
            <a:r>
              <a:rPr lang="en-US" sz="1100" b="0" i="0" kern="1200" dirty="0" smtClean="0">
                <a:solidFill>
                  <a:schemeClr val="tx1"/>
                </a:solidFill>
                <a:effectLst/>
                <a:latin typeface="+mn-lt"/>
                <a:ea typeface="+mn-ea"/>
                <a:cs typeface="+mn-cs"/>
              </a:rPr>
              <a:t> that kicks things off and tells the browser that everything between that and the &lt;/html&gt; </a:t>
            </a:r>
            <a:r>
              <a:rPr lang="en-US" sz="1100" b="1" i="0" kern="1200" dirty="0" smtClean="0">
                <a:solidFill>
                  <a:schemeClr val="tx1"/>
                </a:solidFill>
                <a:effectLst/>
                <a:latin typeface="+mn-lt"/>
                <a:ea typeface="+mn-ea"/>
                <a:cs typeface="+mn-cs"/>
              </a:rPr>
              <a:t>closing tag</a:t>
            </a:r>
            <a:r>
              <a:rPr lang="en-US" sz="1100" b="0" i="0" kern="1200" dirty="0" smtClean="0">
                <a:solidFill>
                  <a:schemeClr val="tx1"/>
                </a:solidFill>
                <a:effectLst/>
                <a:latin typeface="+mn-lt"/>
                <a:ea typeface="+mn-ea"/>
                <a:cs typeface="+mn-cs"/>
              </a:rPr>
              <a:t> is an HTML document. The stuff between &lt;body&gt; and &lt;/body&gt; is the main content of the document that will appear in the browser window.</a:t>
            </a:r>
          </a:p>
          <a:p>
            <a:pPr lvl="0" rtl="0">
              <a:spcBef>
                <a:spcPts val="0"/>
              </a:spcBef>
              <a:buNone/>
            </a:pPr>
            <a:endParaRPr lang="en" dirty="0"/>
          </a:p>
        </p:txBody>
      </p:sp>
    </p:spTree>
    <p:extLst>
      <p:ext uri="{BB962C8B-B14F-4D97-AF65-F5344CB8AC3E}">
        <p14:creationId xmlns:p14="http://schemas.microsoft.com/office/powerpoint/2010/main" val="110844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376589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39350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&lt;html&gt;</a:t>
            </a:r>
            <a:r>
              <a:rPr lang="en-US" sz="1100" b="0" i="0" kern="1200" dirty="0" smtClean="0">
                <a:solidFill>
                  <a:schemeClr val="tx1"/>
                </a:solidFill>
                <a:effectLst/>
                <a:latin typeface="+mn-lt"/>
                <a:ea typeface="+mn-ea"/>
                <a:cs typeface="+mn-cs"/>
              </a:rPr>
              <a:t> element defines the </a:t>
            </a:r>
            <a:r>
              <a:rPr lang="en-US" sz="1100" b="1" i="0" kern="1200" dirty="0" smtClean="0">
                <a:solidFill>
                  <a:schemeClr val="tx1"/>
                </a:solidFill>
                <a:effectLst/>
                <a:latin typeface="+mn-lt"/>
                <a:ea typeface="+mn-ea"/>
                <a:cs typeface="+mn-cs"/>
              </a:rPr>
              <a:t>whole document</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&lt;html&gt;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&lt;/html&gt;.</a:t>
            </a:r>
          </a:p>
          <a:p>
            <a:r>
              <a:rPr lang="en-US" sz="1100" b="0" i="0" kern="1200" dirty="0" smtClean="0">
                <a:solidFill>
                  <a:schemeClr val="tx1"/>
                </a:solidFill>
                <a:effectLst/>
                <a:latin typeface="+mn-lt"/>
                <a:ea typeface="+mn-ea"/>
                <a:cs typeface="+mn-cs"/>
              </a:rPr>
              <a:t>The element </a:t>
            </a:r>
            <a:r>
              <a:rPr lang="en-US" sz="1100" b="1" i="0" kern="1200" dirty="0" smtClean="0">
                <a:solidFill>
                  <a:schemeClr val="tx1"/>
                </a:solidFill>
                <a:effectLst/>
                <a:latin typeface="+mn-lt"/>
                <a:ea typeface="+mn-ea"/>
                <a:cs typeface="+mn-cs"/>
              </a:rPr>
              <a:t>content</a:t>
            </a:r>
            <a:r>
              <a:rPr lang="en-US" sz="1100" b="0" i="0" kern="1200" dirty="0" smtClean="0">
                <a:solidFill>
                  <a:schemeClr val="tx1"/>
                </a:solidFill>
                <a:effectLst/>
                <a:latin typeface="+mn-lt"/>
                <a:ea typeface="+mn-ea"/>
                <a:cs typeface="+mn-cs"/>
              </a:rPr>
              <a:t> is another HTML element (the &lt;body&gt; element).</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&lt;body&gt;</a:t>
            </a:r>
            <a:r>
              <a:rPr lang="en-US" sz="1100" b="0" i="0" kern="1200" dirty="0" smtClean="0">
                <a:solidFill>
                  <a:schemeClr val="tx1"/>
                </a:solidFill>
                <a:effectLst/>
                <a:latin typeface="+mn-lt"/>
                <a:ea typeface="+mn-ea"/>
                <a:cs typeface="+mn-cs"/>
              </a:rPr>
              <a:t> element defines the </a:t>
            </a:r>
            <a:r>
              <a:rPr lang="en-US" sz="1100" b="1" i="0" kern="1200" dirty="0" smtClean="0">
                <a:solidFill>
                  <a:schemeClr val="tx1"/>
                </a:solidFill>
                <a:effectLst/>
                <a:latin typeface="+mn-lt"/>
                <a:ea typeface="+mn-ea"/>
                <a:cs typeface="+mn-cs"/>
              </a:rPr>
              <a:t>document body</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&lt;body&gt;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&lt;/body&gt;.</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&lt;p&gt;</a:t>
            </a:r>
            <a:r>
              <a:rPr lang="en-US" sz="1100" b="0" i="0" kern="1200" dirty="0" smtClean="0">
                <a:solidFill>
                  <a:schemeClr val="tx1"/>
                </a:solidFill>
                <a:effectLst/>
                <a:latin typeface="+mn-lt"/>
                <a:ea typeface="+mn-ea"/>
                <a:cs typeface="+mn-cs"/>
              </a:rPr>
              <a:t> element defines a </a:t>
            </a:r>
            <a:r>
              <a:rPr lang="en-US" sz="1100" b="1" i="0" kern="1200" dirty="0" smtClean="0">
                <a:solidFill>
                  <a:schemeClr val="tx1"/>
                </a:solidFill>
                <a:effectLst/>
                <a:latin typeface="+mn-lt"/>
                <a:ea typeface="+mn-ea"/>
                <a:cs typeface="+mn-cs"/>
              </a:rPr>
              <a:t>paragraph</a:t>
            </a:r>
            <a:r>
              <a:rPr lang="en-US" sz="1100" b="0" i="0" kern="1200" dirty="0" smtClean="0">
                <a:solidFill>
                  <a:schemeClr val="tx1"/>
                </a:solidFill>
                <a:effectLst/>
                <a:latin typeface="+mn-lt"/>
                <a:ea typeface="+mn-ea"/>
                <a:cs typeface="+mn-cs"/>
              </a:rPr>
              <a:t>.</a:t>
            </a:r>
          </a:p>
          <a:p>
            <a:r>
              <a:rPr lang="en-US" sz="1100" b="0" i="0" kern="1200" dirty="0" smtClean="0">
                <a:solidFill>
                  <a:schemeClr val="tx1"/>
                </a:solidFill>
                <a:effectLst/>
                <a:latin typeface="+mn-lt"/>
                <a:ea typeface="+mn-ea"/>
                <a:cs typeface="+mn-cs"/>
              </a:rPr>
              <a:t>It has a </a:t>
            </a:r>
            <a:r>
              <a:rPr lang="en-US" sz="1100" b="1" i="0" kern="1200" dirty="0" smtClean="0">
                <a:solidFill>
                  <a:schemeClr val="tx1"/>
                </a:solidFill>
                <a:effectLst/>
                <a:latin typeface="+mn-lt"/>
                <a:ea typeface="+mn-ea"/>
                <a:cs typeface="+mn-cs"/>
              </a:rPr>
              <a:t>start</a:t>
            </a:r>
            <a:r>
              <a:rPr lang="en-US" sz="1100" b="0" i="0" kern="1200" dirty="0" smtClean="0">
                <a:solidFill>
                  <a:schemeClr val="tx1"/>
                </a:solidFill>
                <a:effectLst/>
                <a:latin typeface="+mn-lt"/>
                <a:ea typeface="+mn-ea"/>
                <a:cs typeface="+mn-cs"/>
              </a:rPr>
              <a:t> tag &lt;p&gt; and an </a:t>
            </a:r>
            <a:r>
              <a:rPr lang="en-US" sz="1100" b="1" i="0" kern="1200" dirty="0" smtClean="0">
                <a:solidFill>
                  <a:schemeClr val="tx1"/>
                </a:solidFill>
                <a:effectLst/>
                <a:latin typeface="+mn-lt"/>
                <a:ea typeface="+mn-ea"/>
                <a:cs typeface="+mn-cs"/>
              </a:rPr>
              <a:t>end</a:t>
            </a:r>
            <a:r>
              <a:rPr lang="en-US" sz="1100" b="0" i="0" kern="1200" dirty="0" smtClean="0">
                <a:solidFill>
                  <a:schemeClr val="tx1"/>
                </a:solidFill>
                <a:effectLst/>
                <a:latin typeface="+mn-lt"/>
                <a:ea typeface="+mn-ea"/>
                <a:cs typeface="+mn-cs"/>
              </a:rPr>
              <a:t> tag &lt;/p&gt;.</a:t>
            </a:r>
          </a:p>
          <a:p>
            <a:r>
              <a:rPr lang="en-US" sz="1100" b="0" i="0" kern="1200" dirty="0" smtClean="0">
                <a:solidFill>
                  <a:schemeClr val="tx1"/>
                </a:solidFill>
                <a:effectLst/>
                <a:latin typeface="+mn-lt"/>
                <a:ea typeface="+mn-ea"/>
                <a:cs typeface="+mn-cs"/>
              </a:rPr>
              <a:t>The element </a:t>
            </a:r>
            <a:r>
              <a:rPr lang="en-US" sz="1100" b="1" i="0" kern="1200" dirty="0" smtClean="0">
                <a:solidFill>
                  <a:schemeClr val="tx1"/>
                </a:solidFill>
                <a:effectLst/>
                <a:latin typeface="+mn-lt"/>
                <a:ea typeface="+mn-ea"/>
                <a:cs typeface="+mn-cs"/>
              </a:rPr>
              <a:t>content</a:t>
            </a:r>
            <a:r>
              <a:rPr lang="en-US" sz="1100" b="0" i="0" kern="1200" dirty="0" smtClean="0">
                <a:solidFill>
                  <a:schemeClr val="tx1"/>
                </a:solidFill>
                <a:effectLst/>
                <a:latin typeface="+mn-lt"/>
                <a:ea typeface="+mn-ea"/>
                <a:cs typeface="+mn-cs"/>
              </a:rPr>
              <a:t> is: This</a:t>
            </a:r>
            <a:r>
              <a:rPr lang="en-US" sz="1100" b="0" i="0" kern="1200" baseline="0" dirty="0" smtClean="0">
                <a:solidFill>
                  <a:schemeClr val="tx1"/>
                </a:solidFill>
                <a:effectLst/>
                <a:latin typeface="+mn-lt"/>
                <a:ea typeface="+mn-ea"/>
                <a:cs typeface="+mn-cs"/>
              </a:rPr>
              <a:t> is my first web page.</a:t>
            </a:r>
            <a:endParaRPr lang="en-US" sz="1100" b="0" i="0" kern="1200" dirty="0" smtClean="0">
              <a:solidFill>
                <a:schemeClr val="tx1"/>
              </a:solidFill>
              <a:effectLst/>
              <a:latin typeface="+mn-lt"/>
              <a:ea typeface="+mn-ea"/>
              <a:cs typeface="+mn-cs"/>
            </a:endParaRP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79136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8972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Look at the document in your browser.</a:t>
            </a:r>
          </a:p>
          <a:p>
            <a:r>
              <a:rPr lang="en-US" sz="1100" b="0" i="0" kern="1200" dirty="0" smtClean="0">
                <a:solidFill>
                  <a:schemeClr val="tx1"/>
                </a:solidFill>
                <a:effectLst/>
                <a:latin typeface="+mn-lt"/>
                <a:ea typeface="+mn-ea"/>
                <a:cs typeface="+mn-cs"/>
              </a:rPr>
              <a:t>You might have expected your document to appear as you typed it, on two lines, but instead you should see something like this:</a:t>
            </a:r>
          </a:p>
          <a:p>
            <a:r>
              <a:rPr lang="en-US" sz="1100" b="0" i="0" kern="1200" dirty="0" smtClean="0">
                <a:solidFill>
                  <a:schemeClr val="tx1"/>
                </a:solidFill>
                <a:effectLst/>
                <a:latin typeface="+mn-lt"/>
                <a:ea typeface="+mn-ea"/>
                <a:cs typeface="+mn-cs"/>
              </a:rPr>
              <a:t>This is my first web page How exciting.</a:t>
            </a:r>
          </a:p>
          <a:p>
            <a:r>
              <a:rPr lang="en-US" sz="1100" b="0" i="0" kern="1200" dirty="0" smtClean="0">
                <a:solidFill>
                  <a:schemeClr val="tx1"/>
                </a:solidFill>
                <a:effectLst/>
                <a:latin typeface="+mn-lt"/>
                <a:ea typeface="+mn-ea"/>
                <a:cs typeface="+mn-cs"/>
              </a:rPr>
              <a:t>This is because web browsers don’t usually take any notice of what line your code is on. It also doesn’t take any notice of spaces (you would get the same result if you typed “This is my first web page       How exciting”).</a:t>
            </a:r>
            <a:endParaRPr lang="en-US" i="0" dirty="0" smtClean="0">
              <a:effectLst/>
            </a:endParaRPr>
          </a:p>
          <a:p>
            <a:r>
              <a:rPr lang="en-US" sz="1100" b="0" i="0" kern="1200" dirty="0" smtClean="0">
                <a:solidFill>
                  <a:schemeClr val="tx1"/>
                </a:solidFill>
                <a:effectLst/>
                <a:latin typeface="+mn-lt"/>
                <a:ea typeface="+mn-ea"/>
                <a:cs typeface="+mn-cs"/>
              </a:rPr>
              <a:t>If you want text to appear on different lines or, rather, if you intend there to be two distinct blocks of text (because, remember, HTML is about meaning, not presentation), you need to explicitly state that.  In HTML,</a:t>
            </a:r>
            <a:r>
              <a:rPr lang="en-US" sz="1100" b="0" i="0" kern="1200" baseline="0" dirty="0" smtClean="0">
                <a:solidFill>
                  <a:schemeClr val="tx1"/>
                </a:solidFill>
                <a:effectLst/>
                <a:latin typeface="+mn-lt"/>
                <a:ea typeface="+mn-ea"/>
                <a:cs typeface="+mn-cs"/>
              </a:rPr>
              <a:t> one way you can organize blocks of text is by using the paragraph element.</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371786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Look at the results of this. </a:t>
            </a:r>
          </a:p>
          <a:p>
            <a:r>
              <a:rPr lang="en-US" sz="1100" dirty="0" smtClean="0"/>
              <a:t>The two lines will now appear on two lines because the browser recognizes them as separate paragraphs.</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Also, if you want text to appear on different lines or, rather, if you intend there to be two distinct blocks of text (because, remember, HTML is about meaning, not presentation), you need to explicitly state that.</a:t>
            </a: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278691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Now let’s talk about some other HTML elements,</a:t>
            </a:r>
            <a:r>
              <a:rPr lang="en-US" baseline="0" dirty="0" smtClean="0"/>
              <a:t> including the paragraph element.</a:t>
            </a:r>
            <a:endParaRPr lang="en" dirty="0"/>
          </a:p>
        </p:txBody>
      </p:sp>
    </p:spTree>
    <p:extLst>
      <p:ext uri="{BB962C8B-B14F-4D97-AF65-F5344CB8AC3E}">
        <p14:creationId xmlns:p14="http://schemas.microsoft.com/office/powerpoint/2010/main" val="1993682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i="0" dirty="0" smtClean="0">
                <a:effectLst/>
              </a:rPr>
              <a:t>In addition to using HTML tags to structure</a:t>
            </a:r>
            <a:r>
              <a:rPr lang="en-US" i="0" baseline="0" dirty="0" smtClean="0">
                <a:effectLst/>
              </a:rPr>
              <a:t> lines of content, y</a:t>
            </a:r>
            <a:r>
              <a:rPr lang="en-US" i="0" dirty="0" smtClean="0">
                <a:effectLst/>
              </a:rPr>
              <a:t>ou can insert tags in the middle of sentences for emphasis.</a:t>
            </a:r>
          </a:p>
          <a:p>
            <a:endParaRPr lang="en-US" i="0" dirty="0" smtClean="0">
              <a:effectLst/>
            </a:endParaRPr>
          </a:p>
          <a:p>
            <a:r>
              <a:rPr lang="en-US" i="0" dirty="0" smtClean="0">
                <a:effectLst/>
              </a:rPr>
              <a:t>Traditionally, browsers will display </a:t>
            </a:r>
            <a:r>
              <a:rPr lang="en-US" sz="1100" i="1" u="none" strike="noStrike" kern="1200" dirty="0" err="1" smtClean="0">
                <a:solidFill>
                  <a:schemeClr val="tx1"/>
                </a:solidFill>
                <a:effectLst/>
                <a:latin typeface="+mn-lt"/>
                <a:ea typeface="+mn-ea"/>
                <a:cs typeface="+mn-cs"/>
              </a:rPr>
              <a:t>em</a:t>
            </a:r>
            <a:r>
              <a:rPr lang="en-US" i="0" dirty="0" smtClean="0">
                <a:effectLst/>
              </a:rPr>
              <a:t> in italics and </a:t>
            </a:r>
            <a:r>
              <a:rPr lang="en-US" sz="1100" b="1" i="0" u="none" strike="noStrike" kern="1200" dirty="0" smtClean="0">
                <a:solidFill>
                  <a:schemeClr val="tx1"/>
                </a:solidFill>
                <a:effectLst/>
                <a:latin typeface="+mn-lt"/>
                <a:ea typeface="+mn-ea"/>
                <a:cs typeface="+mn-cs"/>
              </a:rPr>
              <a:t>strong</a:t>
            </a:r>
            <a:r>
              <a:rPr lang="en-US" i="0" dirty="0" smtClean="0">
                <a:effectLst/>
              </a:rPr>
              <a:t> in bold by default but they are not the same as </a:t>
            </a:r>
            <a:r>
              <a:rPr lang="en-US" sz="1100" i="0" u="none" strike="noStrike" kern="1200" dirty="0" smtClean="0">
                <a:solidFill>
                  <a:schemeClr val="tx1"/>
                </a:solidFill>
                <a:effectLst/>
                <a:latin typeface="+mn-lt"/>
                <a:ea typeface="+mn-ea"/>
                <a:cs typeface="+mn-cs"/>
              </a:rPr>
              <a:t>&lt;</a:t>
            </a:r>
            <a:r>
              <a:rPr lang="en-US" sz="1100" i="0" u="none" strike="noStrike" kern="1200" dirty="0" err="1" smtClean="0">
                <a:solidFill>
                  <a:schemeClr val="tx1"/>
                </a:solidFill>
                <a:effectLst/>
                <a:latin typeface="+mn-lt"/>
                <a:ea typeface="+mn-ea"/>
                <a:cs typeface="+mn-cs"/>
              </a:rPr>
              <a:t>i</a:t>
            </a:r>
            <a:r>
              <a:rPr lang="en-US" sz="1100" i="0" u="none" strike="noStrike" kern="1200" dirty="0" smtClean="0">
                <a:solidFill>
                  <a:schemeClr val="tx1"/>
                </a:solidFill>
                <a:effectLst/>
                <a:latin typeface="+mn-lt"/>
                <a:ea typeface="+mn-ea"/>
                <a:cs typeface="+mn-cs"/>
              </a:rPr>
              <a:t>&gt;&lt;/</a:t>
            </a:r>
            <a:r>
              <a:rPr lang="en-US" sz="1100" i="0" u="none" strike="noStrike" kern="1200" dirty="0" err="1" smtClean="0">
                <a:solidFill>
                  <a:schemeClr val="tx1"/>
                </a:solidFill>
                <a:effectLst/>
                <a:latin typeface="+mn-lt"/>
                <a:ea typeface="+mn-ea"/>
                <a:cs typeface="+mn-cs"/>
              </a:rPr>
              <a:t>i</a:t>
            </a:r>
            <a:r>
              <a:rPr lang="en-US" sz="1100" i="0" u="none" strike="noStrike" kern="1200" dirty="0" smtClean="0">
                <a:solidFill>
                  <a:schemeClr val="tx1"/>
                </a:solidFill>
                <a:effectLst/>
                <a:latin typeface="+mn-lt"/>
                <a:ea typeface="+mn-ea"/>
                <a:cs typeface="+mn-cs"/>
              </a:rPr>
              <a:t>&gt;</a:t>
            </a:r>
            <a:r>
              <a:rPr lang="en-US" i="0" dirty="0" smtClean="0">
                <a:effectLst/>
              </a:rPr>
              <a:t> and &lt;</a:t>
            </a:r>
            <a:r>
              <a:rPr lang="en-US" sz="1100" i="0" u="none" strike="noStrike" kern="1200" dirty="0" smtClean="0">
                <a:solidFill>
                  <a:schemeClr val="tx1"/>
                </a:solidFill>
                <a:effectLst/>
                <a:latin typeface="+mn-lt"/>
                <a:ea typeface="+mn-ea"/>
                <a:cs typeface="+mn-cs"/>
              </a:rPr>
              <a:t>b&gt;&lt;/b&gt;</a:t>
            </a:r>
            <a:r>
              <a:rPr lang="en-US" i="0" dirty="0" smtClean="0">
                <a:effectLst/>
              </a:rPr>
              <a:t> tags which (although they have been tenuously redefined in HTML5) have their origins in italic and bold.</a:t>
            </a:r>
            <a:r>
              <a:rPr lang="en-US" i="0" baseline="0" dirty="0" smtClean="0">
                <a:effectLst/>
              </a:rPr>
              <a:t>  </a:t>
            </a:r>
          </a:p>
          <a:p>
            <a:endParaRPr lang="en-US" i="0" baseline="0" dirty="0" smtClean="0">
              <a:effectLst/>
            </a:endParaRPr>
          </a:p>
          <a:p>
            <a:r>
              <a:rPr lang="en-US" i="0" baseline="0" dirty="0" smtClean="0">
                <a:effectLst/>
              </a:rPr>
              <a:t>Remember: </a:t>
            </a:r>
            <a:r>
              <a:rPr lang="en-US" i="0" dirty="0" smtClean="0">
                <a:effectLst/>
              </a:rPr>
              <a:t>HTML isn’t for presentation. If you want to emphasize something visually (making something italic, for example), you almost certainly want to give it general emphasis. You can’t speak in italics.</a:t>
            </a:r>
          </a:p>
          <a:p>
            <a:pPr lvl="0" rtl="0">
              <a:spcBef>
                <a:spcPts val="0"/>
              </a:spcBef>
              <a:buNone/>
            </a:pPr>
            <a:endParaRPr lang="en" dirty="0"/>
          </a:p>
        </p:txBody>
      </p:sp>
    </p:spTree>
    <p:extLst>
      <p:ext uri="{BB962C8B-B14F-4D97-AF65-F5344CB8AC3E}">
        <p14:creationId xmlns:p14="http://schemas.microsoft.com/office/powerpoint/2010/main" val="572071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 dirty="0"/>
          </a:p>
        </p:txBody>
      </p:sp>
    </p:spTree>
    <p:extLst>
      <p:ext uri="{BB962C8B-B14F-4D97-AF65-F5344CB8AC3E}">
        <p14:creationId xmlns:p14="http://schemas.microsoft.com/office/powerpoint/2010/main" val="1455489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 &lt;p&gt;</a:t>
            </a:r>
            <a:r>
              <a:rPr lang="en-US" sz="1100" baseline="0" dirty="0" smtClean="0"/>
              <a:t> or paragraph tag</a:t>
            </a:r>
            <a:r>
              <a:rPr lang="en-US" sz="1100" dirty="0" smtClean="0"/>
              <a:t> is just the start of text formatting.</a:t>
            </a:r>
          </a:p>
          <a:p>
            <a:pPr lvl="0" rtl="0">
              <a:spcBef>
                <a:spcPts val="0"/>
              </a:spcBef>
              <a:buNone/>
            </a:pPr>
            <a:endParaRPr lang="en" dirty="0"/>
          </a:p>
        </p:txBody>
      </p:sp>
    </p:spTree>
    <p:extLst>
      <p:ext uri="{BB962C8B-B14F-4D97-AF65-F5344CB8AC3E}">
        <p14:creationId xmlns:p14="http://schemas.microsoft.com/office/powerpoint/2010/main" val="890793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Note that the </a:t>
            </a:r>
            <a:r>
              <a:rPr lang="en-US" sz="1100" b="0" i="0" u="none" strike="noStrike" kern="1200" dirty="0" smtClean="0">
                <a:solidFill>
                  <a:schemeClr val="tx1"/>
                </a:solidFill>
                <a:effectLst/>
                <a:latin typeface="+mn-lt"/>
                <a:ea typeface="+mn-ea"/>
                <a:cs typeface="+mn-cs"/>
              </a:rPr>
              <a:t>h1</a:t>
            </a:r>
            <a:r>
              <a:rPr lang="en-US" sz="1100" b="0" i="0" kern="1200" dirty="0" smtClean="0">
                <a:solidFill>
                  <a:schemeClr val="tx1"/>
                </a:solidFill>
                <a:effectLst/>
                <a:latin typeface="+mn-lt"/>
                <a:ea typeface="+mn-ea"/>
                <a:cs typeface="+mn-cs"/>
              </a:rPr>
              <a:t> tag is only used once, as the main heading of the page. </a:t>
            </a:r>
            <a:r>
              <a:rPr lang="en-US" sz="1100" b="0" i="0" u="none" strike="noStrike" kern="1200" dirty="0" smtClean="0">
                <a:solidFill>
                  <a:schemeClr val="tx1"/>
                </a:solidFill>
                <a:effectLst/>
                <a:latin typeface="+mn-lt"/>
                <a:ea typeface="+mn-ea"/>
                <a:cs typeface="+mn-cs"/>
              </a:rPr>
              <a:t>h2</a:t>
            </a:r>
            <a:r>
              <a:rPr lang="en-US" sz="1100" b="0" i="0" u="none" strike="noStrike"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to </a:t>
            </a:r>
            <a:r>
              <a:rPr lang="en-US" sz="1100" b="0" i="0" u="none" strike="noStrike" kern="1200" dirty="0" smtClean="0">
                <a:solidFill>
                  <a:schemeClr val="tx1"/>
                </a:solidFill>
                <a:effectLst/>
                <a:latin typeface="+mn-lt"/>
                <a:ea typeface="+mn-ea"/>
                <a:cs typeface="+mn-cs"/>
              </a:rPr>
              <a:t>h6</a:t>
            </a:r>
            <a:r>
              <a:rPr lang="en-US" sz="1100" b="0" i="0" kern="1200" dirty="0" smtClean="0">
                <a:solidFill>
                  <a:schemeClr val="tx1"/>
                </a:solidFill>
                <a:effectLst/>
                <a:latin typeface="+mn-lt"/>
                <a:ea typeface="+mn-ea"/>
                <a:cs typeface="+mn-cs"/>
              </a:rPr>
              <a:t>, however, can be used as often as desired, but they should always be used in order, as they were intended. </a:t>
            </a:r>
          </a:p>
          <a:p>
            <a:r>
              <a:rPr lang="en-US" sz="1100" b="0" i="0" kern="1200" dirty="0" smtClean="0">
                <a:solidFill>
                  <a:schemeClr val="tx1"/>
                </a:solidFill>
                <a:effectLst/>
                <a:latin typeface="+mn-lt"/>
                <a:ea typeface="+mn-ea"/>
                <a:cs typeface="+mn-cs"/>
              </a:rPr>
              <a:t>For example, an </a:t>
            </a:r>
            <a:r>
              <a:rPr lang="en-US" sz="1100" b="0" i="0" u="none" strike="noStrike" kern="1200" dirty="0" smtClean="0">
                <a:solidFill>
                  <a:schemeClr val="tx1"/>
                </a:solidFill>
                <a:effectLst/>
                <a:latin typeface="+mn-lt"/>
                <a:ea typeface="+mn-ea"/>
                <a:cs typeface="+mn-cs"/>
              </a:rPr>
              <a:t>h4</a:t>
            </a:r>
            <a:r>
              <a:rPr lang="en-US" sz="1100" b="0" i="0" kern="1200" dirty="0" smtClean="0">
                <a:solidFill>
                  <a:schemeClr val="tx1"/>
                </a:solidFill>
                <a:effectLst/>
                <a:latin typeface="+mn-lt"/>
                <a:ea typeface="+mn-ea"/>
                <a:cs typeface="+mn-cs"/>
              </a:rPr>
              <a:t> should be a sub-heading of an </a:t>
            </a:r>
            <a:r>
              <a:rPr lang="en-US" sz="1100" b="0" i="0" u="none" strike="noStrike" kern="1200" dirty="0" smtClean="0">
                <a:solidFill>
                  <a:schemeClr val="tx1"/>
                </a:solidFill>
                <a:effectLst/>
                <a:latin typeface="+mn-lt"/>
                <a:ea typeface="+mn-ea"/>
                <a:cs typeface="+mn-cs"/>
              </a:rPr>
              <a:t>h3</a:t>
            </a:r>
            <a:r>
              <a:rPr lang="en-US" sz="1100" b="0" i="0" kern="1200" dirty="0" smtClean="0">
                <a:solidFill>
                  <a:schemeClr val="tx1"/>
                </a:solidFill>
                <a:effectLst/>
                <a:latin typeface="+mn-lt"/>
                <a:ea typeface="+mn-ea"/>
                <a:cs typeface="+mn-cs"/>
              </a:rPr>
              <a:t>, which should be a sub-heading of an </a:t>
            </a:r>
            <a:r>
              <a:rPr lang="en-US" sz="1100" b="0" i="0" u="none" strike="noStrike" kern="1200" dirty="0" smtClean="0">
                <a:solidFill>
                  <a:schemeClr val="tx1"/>
                </a:solidFill>
                <a:effectLst/>
                <a:latin typeface="+mn-lt"/>
                <a:ea typeface="+mn-ea"/>
                <a:cs typeface="+mn-cs"/>
              </a:rPr>
              <a:t>h2</a:t>
            </a:r>
            <a:r>
              <a:rPr lang="en-US" sz="1100" b="0" i="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197109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Unordered lists and ordered lists work the same way, except that </a:t>
            </a:r>
            <a:r>
              <a:rPr lang="en-US" sz="1100" b="1" dirty="0" smtClean="0"/>
              <a:t>unordered lists</a:t>
            </a:r>
            <a:r>
              <a:rPr lang="en-US" sz="1100" dirty="0" smtClean="0"/>
              <a:t> are used for </a:t>
            </a:r>
            <a:r>
              <a:rPr lang="en-US" sz="1100" i="1" dirty="0" smtClean="0"/>
              <a:t>non-sequential lists with list items usually preceded by bullets.</a:t>
            </a:r>
            <a:endParaRPr lang="en-US" sz="1100" dirty="0" smtClean="0"/>
          </a:p>
          <a:p>
            <a:r>
              <a:rPr lang="en-US" sz="1100" b="1" dirty="0" smtClean="0"/>
              <a:t>Ordered lists</a:t>
            </a:r>
            <a:r>
              <a:rPr lang="en-US" sz="1100" dirty="0" smtClean="0"/>
              <a:t> are used for </a:t>
            </a:r>
            <a:r>
              <a:rPr lang="en-US" sz="1100" i="1" dirty="0" smtClean="0"/>
              <a:t>sequential lists</a:t>
            </a:r>
            <a:r>
              <a:rPr lang="en-US" sz="1100" dirty="0" smtClean="0"/>
              <a:t>, which are </a:t>
            </a:r>
            <a:r>
              <a:rPr lang="en-US" sz="1100" i="1" dirty="0" smtClean="0"/>
              <a:t>normally represented by incremental numbers</a:t>
            </a:r>
            <a:r>
              <a:rPr lang="en-US" sz="1100" dirty="0" smtClean="0"/>
              <a:t>.</a:t>
            </a:r>
          </a:p>
          <a:p>
            <a:r>
              <a:rPr lang="en-US" sz="1100" dirty="0" smtClean="0"/>
              <a:t>The </a:t>
            </a:r>
            <a:r>
              <a:rPr lang="en-US" sz="1100" dirty="0" err="1" smtClean="0"/>
              <a:t>ul</a:t>
            </a:r>
            <a:r>
              <a:rPr lang="en-US" sz="1100" dirty="0" smtClean="0"/>
              <a:t> tag is used to define unordered lists and the </a:t>
            </a:r>
            <a:r>
              <a:rPr lang="en-US" sz="1100" dirty="0" err="1" smtClean="0"/>
              <a:t>ol</a:t>
            </a:r>
            <a:r>
              <a:rPr lang="en-US" sz="1100" dirty="0" smtClean="0"/>
              <a:t> tag is used to define ordered lists. Inside the lists, the li tag is used to define each list item</a:t>
            </a:r>
            <a:r>
              <a:rPr lang="en-US" sz="1100" dirty="0" smtClean="0"/>
              <a:t>.</a:t>
            </a:r>
          </a:p>
          <a:p>
            <a:r>
              <a:rPr lang="en-US" sz="1100" b="0" i="0" kern="1200" dirty="0" smtClean="0">
                <a:solidFill>
                  <a:schemeClr val="tx1"/>
                </a:solidFill>
                <a:effectLst/>
                <a:latin typeface="+mn-lt"/>
                <a:ea typeface="+mn-ea"/>
                <a:cs typeface="+mn-cs"/>
              </a:rPr>
              <a:t>A description list is a list of terms, with a description of each term.</a:t>
            </a:r>
          </a:p>
          <a:p>
            <a:r>
              <a:rPr lang="en-US" sz="1100" b="0" i="0" kern="1200" dirty="0" smtClean="0">
                <a:solidFill>
                  <a:schemeClr val="tx1"/>
                </a:solidFill>
                <a:effectLst/>
                <a:latin typeface="+mn-lt"/>
                <a:ea typeface="+mn-ea"/>
                <a:cs typeface="+mn-cs"/>
              </a:rPr>
              <a:t>The </a:t>
            </a:r>
            <a:r>
              <a:rPr lang="en-US" sz="1100" b="1" i="0" kern="1200" dirty="0" smtClean="0">
                <a:solidFill>
                  <a:schemeClr val="tx1"/>
                </a:solidFill>
                <a:effectLst/>
                <a:latin typeface="+mn-lt"/>
                <a:ea typeface="+mn-ea"/>
                <a:cs typeface="+mn-cs"/>
              </a:rPr>
              <a:t>&lt;dl&gt;</a:t>
            </a:r>
            <a:r>
              <a:rPr lang="en-US" sz="1100" b="0" i="0" kern="1200" dirty="0" smtClean="0">
                <a:solidFill>
                  <a:schemeClr val="tx1"/>
                </a:solidFill>
                <a:effectLst/>
                <a:latin typeface="+mn-lt"/>
                <a:ea typeface="+mn-ea"/>
                <a:cs typeface="+mn-cs"/>
              </a:rPr>
              <a:t> tag defines the description list, the </a:t>
            </a:r>
            <a:r>
              <a:rPr lang="en-US" sz="1100" b="1" i="0" kern="1200" dirty="0" smtClean="0">
                <a:solidFill>
                  <a:schemeClr val="tx1"/>
                </a:solidFill>
                <a:effectLst/>
                <a:latin typeface="+mn-lt"/>
                <a:ea typeface="+mn-ea"/>
                <a:cs typeface="+mn-cs"/>
              </a:rPr>
              <a:t>&lt;</a:t>
            </a:r>
            <a:r>
              <a:rPr lang="en-US" sz="1100" b="1" i="0" kern="1200" dirty="0" err="1" smtClean="0">
                <a:solidFill>
                  <a:schemeClr val="tx1"/>
                </a:solidFill>
                <a:effectLst/>
                <a:latin typeface="+mn-lt"/>
                <a:ea typeface="+mn-ea"/>
                <a:cs typeface="+mn-cs"/>
              </a:rPr>
              <a:t>dt</a:t>
            </a:r>
            <a:r>
              <a:rPr lang="en-US" sz="1100" b="1" i="0"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 defines the term (name), and the </a:t>
            </a:r>
            <a:r>
              <a:rPr lang="en-US" sz="1100" b="1" i="0" kern="1200" dirty="0" smtClean="0">
                <a:solidFill>
                  <a:schemeClr val="tx1"/>
                </a:solidFill>
                <a:effectLst/>
                <a:latin typeface="+mn-lt"/>
                <a:ea typeface="+mn-ea"/>
                <a:cs typeface="+mn-cs"/>
              </a:rPr>
              <a:t>&lt;</a:t>
            </a:r>
            <a:r>
              <a:rPr lang="en-US" sz="1100" b="1" i="0" kern="1200" dirty="0" err="1" smtClean="0">
                <a:solidFill>
                  <a:schemeClr val="tx1"/>
                </a:solidFill>
                <a:effectLst/>
                <a:latin typeface="+mn-lt"/>
                <a:ea typeface="+mn-ea"/>
                <a:cs typeface="+mn-cs"/>
              </a:rPr>
              <a:t>dd</a:t>
            </a:r>
            <a:r>
              <a:rPr lang="en-US" sz="1100" b="1" i="0"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 describes each term.</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Description</a:t>
            </a:r>
            <a:r>
              <a:rPr lang="en-US" sz="1100" b="0" i="0" kern="1200" baseline="0" dirty="0" smtClean="0">
                <a:solidFill>
                  <a:schemeClr val="tx1"/>
                </a:solidFill>
                <a:effectLst/>
                <a:latin typeface="+mn-lt"/>
                <a:ea typeface="+mn-ea"/>
                <a:cs typeface="+mn-cs"/>
              </a:rPr>
              <a:t> lists are beyond the scope of this introductory course.</a:t>
            </a:r>
            <a:endParaRPr lang="en-US" sz="1100" b="0" i="0" kern="1200" dirty="0" smtClean="0">
              <a:solidFill>
                <a:schemeClr val="tx1"/>
              </a:solidFill>
              <a:effectLst/>
              <a:latin typeface="+mn-lt"/>
              <a:ea typeface="+mn-ea"/>
              <a:cs typeface="+mn-cs"/>
            </a:endParaRPr>
          </a:p>
          <a:p>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561256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Unordered lists and ordered lists work the same way, except that </a:t>
            </a:r>
            <a:r>
              <a:rPr lang="en-US" sz="1100" b="1" dirty="0" smtClean="0"/>
              <a:t>unordered lists</a:t>
            </a:r>
            <a:r>
              <a:rPr lang="en-US" sz="1100" dirty="0" smtClean="0"/>
              <a:t> are used for </a:t>
            </a:r>
            <a:r>
              <a:rPr lang="en-US" sz="1100" i="1" dirty="0" smtClean="0"/>
              <a:t>non-sequential lists with list items usually preceded by bullets.</a:t>
            </a:r>
            <a:endParaRPr lang="en-US" sz="1100" dirty="0" smtClean="0"/>
          </a:p>
          <a:p>
            <a:r>
              <a:rPr lang="en-US" sz="1100" b="1" dirty="0" smtClean="0"/>
              <a:t>Ordered lists</a:t>
            </a:r>
            <a:r>
              <a:rPr lang="en-US" sz="1100" dirty="0" smtClean="0"/>
              <a:t> are used for </a:t>
            </a:r>
            <a:r>
              <a:rPr lang="en-US" sz="1100" i="1" dirty="0" smtClean="0"/>
              <a:t>sequential lists</a:t>
            </a:r>
            <a:r>
              <a:rPr lang="en-US" sz="1100" dirty="0" smtClean="0"/>
              <a:t>, which are </a:t>
            </a:r>
            <a:r>
              <a:rPr lang="en-US" sz="1100" i="1" dirty="0" smtClean="0"/>
              <a:t>normally represented by incremental numbers</a:t>
            </a:r>
            <a:r>
              <a:rPr lang="en-US" sz="1100" dirty="0" smtClean="0"/>
              <a:t>.</a:t>
            </a:r>
          </a:p>
          <a:p>
            <a:r>
              <a:rPr lang="en-US" sz="1100" dirty="0" smtClean="0"/>
              <a:t>The </a:t>
            </a:r>
            <a:r>
              <a:rPr lang="en-US" sz="1100" dirty="0" err="1" smtClean="0"/>
              <a:t>ul</a:t>
            </a:r>
            <a:r>
              <a:rPr lang="en-US" sz="1100" dirty="0" smtClean="0"/>
              <a:t> tag is used to define unordered lists and the </a:t>
            </a:r>
            <a:r>
              <a:rPr lang="en-US" sz="1100" dirty="0" err="1" smtClean="0"/>
              <a:t>ol</a:t>
            </a:r>
            <a:r>
              <a:rPr lang="en-US" sz="1100" dirty="0" smtClean="0"/>
              <a:t> tag is used to define ordered lists. Inside the lists, the</a:t>
            </a:r>
            <a:r>
              <a:rPr lang="en-US" sz="1100" smtClean="0"/>
              <a:t> li</a:t>
            </a:r>
            <a:r>
              <a:rPr lang="en-US" sz="1100" dirty="0" smtClean="0"/>
              <a:t> tag is used to define each list item.</a:t>
            </a:r>
          </a:p>
          <a:p>
            <a:pPr lvl="0" rtl="0">
              <a:spcBef>
                <a:spcPts val="0"/>
              </a:spcBef>
              <a:buNone/>
            </a:pPr>
            <a:endParaRPr lang="en" dirty="0"/>
          </a:p>
        </p:txBody>
      </p:sp>
    </p:spTree>
    <p:extLst>
      <p:ext uri="{BB962C8B-B14F-4D97-AF65-F5344CB8AC3E}">
        <p14:creationId xmlns:p14="http://schemas.microsoft.com/office/powerpoint/2010/main" val="411050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Let’s add some lists to our document to see how that looks.</a:t>
            </a:r>
          </a:p>
          <a:p>
            <a:endParaRPr lang="en-US" dirty="0" smtClean="0"/>
          </a:p>
          <a:p>
            <a:r>
              <a:rPr lang="en-US" dirty="0" smtClean="0"/>
              <a:t>Let’s start with an unordered list.  Type in the code, save your document, then view in the browser.</a:t>
            </a:r>
            <a:endParaRPr lang="en" dirty="0"/>
          </a:p>
        </p:txBody>
      </p:sp>
    </p:spTree>
    <p:extLst>
      <p:ext uri="{BB962C8B-B14F-4D97-AF65-F5344CB8AC3E}">
        <p14:creationId xmlns:p14="http://schemas.microsoft.com/office/powerpoint/2010/main" val="1193558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1215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If you look at this in your browser, you will see a bulleted list. </a:t>
            </a:r>
            <a:r>
              <a:rPr lang="en-US" sz="1100" b="0" i="0" kern="1200" baseline="0" dirty="0" smtClean="0">
                <a:solidFill>
                  <a:schemeClr val="tx1"/>
                </a:solidFill>
                <a:effectLst/>
                <a:latin typeface="+mn-lt"/>
                <a:ea typeface="+mn-ea"/>
                <a:cs typeface="+mn-cs"/>
              </a:rPr>
              <a:t>  </a:t>
            </a:r>
          </a:p>
          <a:p>
            <a:r>
              <a:rPr lang="en-US" sz="1100" b="0" i="0" kern="1200" dirty="0" smtClean="0">
                <a:solidFill>
                  <a:schemeClr val="tx1"/>
                </a:solidFill>
                <a:effectLst/>
                <a:latin typeface="+mn-lt"/>
                <a:ea typeface="+mn-ea"/>
                <a:cs typeface="+mn-cs"/>
              </a:rPr>
              <a:t>Simply change the &lt;</a:t>
            </a:r>
            <a:r>
              <a:rPr lang="en-US" sz="1100" b="0" i="0" u="none" strike="noStrike" kern="1200" dirty="0" err="1" smtClean="0">
                <a:solidFill>
                  <a:schemeClr val="tx1"/>
                </a:solidFill>
                <a:effectLst/>
                <a:latin typeface="+mn-lt"/>
                <a:ea typeface="+mn-ea"/>
                <a:cs typeface="+mn-cs"/>
              </a:rPr>
              <a:t>ul</a:t>
            </a:r>
            <a:r>
              <a:rPr lang="en-US" sz="1100" b="0" i="0" u="none" strike="noStrike"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tags to &lt;</a:t>
            </a:r>
            <a:r>
              <a:rPr lang="en-US" sz="1100" b="0" i="0" u="none" strike="noStrike" kern="1200" dirty="0" err="1" smtClean="0">
                <a:solidFill>
                  <a:schemeClr val="tx1"/>
                </a:solidFill>
                <a:effectLst/>
                <a:latin typeface="+mn-lt"/>
                <a:ea typeface="+mn-ea"/>
                <a:cs typeface="+mn-cs"/>
              </a:rPr>
              <a:t>ol</a:t>
            </a:r>
            <a:r>
              <a:rPr lang="en-US" sz="1100" b="0" i="0" u="none" strike="noStrike" kern="1200" dirty="0" smtClean="0">
                <a:solidFill>
                  <a:schemeClr val="tx1"/>
                </a:solidFill>
                <a:effectLst/>
                <a:latin typeface="+mn-lt"/>
                <a:ea typeface="+mn-ea"/>
                <a:cs typeface="+mn-cs"/>
              </a:rPr>
              <a:t>&gt;</a:t>
            </a:r>
            <a:r>
              <a:rPr lang="en-US" sz="1100" b="0" i="0" kern="1200" dirty="0" smtClean="0">
                <a:solidFill>
                  <a:schemeClr val="tx1"/>
                </a:solidFill>
                <a:effectLst/>
                <a:latin typeface="+mn-lt"/>
                <a:ea typeface="+mn-ea"/>
                <a:cs typeface="+mn-cs"/>
              </a:rPr>
              <a:t> and you will see that the list will become numbered.</a:t>
            </a:r>
          </a:p>
          <a:p>
            <a:r>
              <a:rPr lang="en-US" dirty="0" smtClean="0"/>
              <a:t/>
            </a:r>
            <a:br>
              <a:rPr lang="en-US" dirty="0" smtClean="0"/>
            </a:br>
            <a:endParaRPr lang="en" dirty="0"/>
          </a:p>
        </p:txBody>
      </p:sp>
    </p:spTree>
    <p:extLst>
      <p:ext uri="{BB962C8B-B14F-4D97-AF65-F5344CB8AC3E}">
        <p14:creationId xmlns:p14="http://schemas.microsoft.com/office/powerpoint/2010/main" val="2139436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Lists can also be included in lists to form a structured hierarchy of items</a:t>
            </a:r>
            <a:r>
              <a:rPr lang="en-US" sz="1100" b="0" i="0" kern="1200" baseline="0" dirty="0" smtClean="0">
                <a:solidFill>
                  <a:schemeClr val="tx1"/>
                </a:solidFill>
                <a:effectLst/>
                <a:latin typeface="+mn-lt"/>
                <a:ea typeface="+mn-ea"/>
                <a:cs typeface="+mn-cs"/>
              </a:rPr>
              <a:t> or “nested lists”.  Type this code into your document, save, then view in the browser.</a:t>
            </a:r>
          </a:p>
          <a:p>
            <a:r>
              <a:rPr lang="en-US" sz="1100" b="0" i="0" kern="1200" baseline="0" dirty="0" smtClean="0">
                <a:solidFill>
                  <a:schemeClr val="tx1"/>
                </a:solidFill>
                <a:effectLst/>
                <a:latin typeface="+mn-lt"/>
                <a:ea typeface="+mn-ea"/>
                <a:cs typeface="+mn-cs"/>
              </a:rPr>
              <a:t>There you have it! </a:t>
            </a:r>
            <a:r>
              <a:rPr lang="en-US" i="0" dirty="0" smtClean="0">
                <a:effectLst/>
              </a:rPr>
              <a:t> A list within a list. And you could put another list within that. And another within that. And so on and so forth.</a:t>
            </a:r>
          </a:p>
          <a:p>
            <a:r>
              <a:rPr lang="en-US" dirty="0" smtClean="0"/>
              <a:t/>
            </a:r>
            <a:br>
              <a:rPr lang="en-US" dirty="0" smtClean="0"/>
            </a:br>
            <a:endParaRPr lang="en-US" sz="1100" b="0" i="0" kern="1200" dirty="0" smtClean="0">
              <a:solidFill>
                <a:schemeClr val="tx1"/>
              </a:solidFill>
              <a:effectLst/>
              <a:latin typeface="+mn-lt"/>
              <a:ea typeface="+mn-ea"/>
              <a:cs typeface="+mn-cs"/>
            </a:endParaRPr>
          </a:p>
          <a:p>
            <a:endParaRPr lang="en-US" dirty="0" smtClean="0"/>
          </a:p>
          <a:p>
            <a:r>
              <a:rPr lang="en-US" dirty="0" smtClean="0"/>
              <a:t>Now we have an ordered list nested inside an unordered list.</a:t>
            </a:r>
            <a:br>
              <a:rPr lang="en-US" dirty="0" smtClean="0"/>
            </a:br>
            <a:r>
              <a:rPr lang="en-US" dirty="0" smtClean="0"/>
              <a:t/>
            </a:r>
            <a:br>
              <a:rPr lang="en-US" dirty="0" smtClean="0"/>
            </a:br>
            <a:endParaRPr lang="en" dirty="0"/>
          </a:p>
        </p:txBody>
      </p:sp>
    </p:spTree>
    <p:extLst>
      <p:ext uri="{BB962C8B-B14F-4D97-AF65-F5344CB8AC3E}">
        <p14:creationId xmlns:p14="http://schemas.microsoft.com/office/powerpoint/2010/main" val="152749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So far you’ve been making a stand-alone web page, which is all very well and good, but what makes the Internet so special is that it all </a:t>
            </a:r>
            <a:r>
              <a:rPr lang="en-US" sz="1100" b="1" dirty="0" smtClean="0"/>
              <a:t>links</a:t>
            </a:r>
            <a:r>
              <a:rPr lang="en-US" sz="1100" dirty="0" smtClean="0"/>
              <a:t> together.</a:t>
            </a:r>
          </a:p>
          <a:p>
            <a:r>
              <a:rPr lang="en-US" sz="1100" dirty="0" smtClean="0"/>
              <a:t>The “H” and “T” in “HTML” stand for “hypertext”, which basically means a system of linked text.</a:t>
            </a:r>
          </a:p>
          <a:p>
            <a:r>
              <a:rPr lang="en-US" sz="1100" dirty="0" smtClean="0"/>
              <a:t>An </a:t>
            </a:r>
            <a:r>
              <a:rPr lang="en-US" sz="1100" b="1" dirty="0" smtClean="0"/>
              <a:t>anchor</a:t>
            </a:r>
            <a:r>
              <a:rPr lang="en-US" sz="1100" dirty="0" smtClean="0"/>
              <a:t> tag (&lt;a&gt;&lt;/a&gt;) is used to define a link, but you also need to add something to the anchor tag — the </a:t>
            </a:r>
            <a:r>
              <a:rPr lang="en-US" sz="1100" b="1" dirty="0" smtClean="0"/>
              <a:t>destination</a:t>
            </a:r>
            <a:r>
              <a:rPr lang="en-US" sz="1100" dirty="0" smtClean="0"/>
              <a:t> of the link</a:t>
            </a:r>
            <a:r>
              <a:rPr lang="en-US" sz="1100" dirty="0" smtClean="0"/>
              <a:t>.  Don’t forget to close your anchor tag  &lt;/a&gt;</a:t>
            </a:r>
            <a:r>
              <a:rPr lang="en-US" sz="1100" baseline="0" dirty="0" smtClean="0"/>
              <a:t> </a:t>
            </a:r>
            <a:r>
              <a:rPr lang="en-US" sz="1100" dirty="0" smtClean="0"/>
              <a:t>or the</a:t>
            </a:r>
            <a:r>
              <a:rPr lang="en-US" sz="1100" baseline="0" dirty="0" smtClean="0"/>
              <a:t> whole rest of your document will become part of the link destination!</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014148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destination of the link is defined in the </a:t>
            </a:r>
            <a:r>
              <a:rPr lang="en-US" dirty="0" err="1" smtClean="0"/>
              <a:t>href</a:t>
            </a:r>
            <a:r>
              <a:rPr lang="en-US" sz="1100" b="0" i="0" kern="1200" dirty="0" smtClean="0">
                <a:solidFill>
                  <a:schemeClr val="tx1"/>
                </a:solidFill>
                <a:effectLst/>
                <a:latin typeface="+mn-lt"/>
                <a:ea typeface="+mn-ea"/>
                <a:cs typeface="+mn-cs"/>
              </a:rPr>
              <a:t> attribute of the tag. The link can be absolute, such as “http://</a:t>
            </a:r>
            <a:r>
              <a:rPr lang="en-US" sz="1100" b="0" i="0" kern="1200" dirty="0" err="1" smtClean="0">
                <a:solidFill>
                  <a:schemeClr val="tx1"/>
                </a:solidFill>
                <a:effectLst/>
                <a:latin typeface="+mn-lt"/>
                <a:ea typeface="+mn-ea"/>
                <a:cs typeface="+mn-cs"/>
              </a:rPr>
              <a:t>dataacademy.commerce.gov</a:t>
            </a:r>
            <a:r>
              <a:rPr lang="en-US" sz="1100" b="0" i="0" kern="1200" dirty="0" smtClean="0">
                <a:solidFill>
                  <a:schemeClr val="tx1"/>
                </a:solidFill>
                <a:effectLst/>
                <a:latin typeface="+mn-lt"/>
                <a:ea typeface="+mn-ea"/>
                <a:cs typeface="+mn-cs"/>
              </a:rPr>
              <a:t>”, or it can be relative to the current page.</a:t>
            </a:r>
          </a:p>
          <a:p>
            <a:r>
              <a:rPr lang="en-US" sz="1100" b="0" i="0" kern="1200" dirty="0" smtClean="0">
                <a:solidFill>
                  <a:schemeClr val="tx1"/>
                </a:solidFill>
                <a:effectLst/>
                <a:latin typeface="+mn-lt"/>
                <a:ea typeface="+mn-ea"/>
                <a:cs typeface="+mn-cs"/>
              </a:rPr>
              <a:t>So if, for example, you had another file called “</a:t>
            </a:r>
            <a:r>
              <a:rPr lang="en-US" sz="1100" b="0" i="0" kern="1200" dirty="0" err="1" smtClean="0">
                <a:solidFill>
                  <a:schemeClr val="tx1"/>
                </a:solidFill>
                <a:effectLst/>
                <a:latin typeface="+mn-lt"/>
                <a:ea typeface="+mn-ea"/>
                <a:cs typeface="+mn-cs"/>
              </a:rPr>
              <a:t>flyingmoss.html</a:t>
            </a:r>
            <a:r>
              <a:rPr lang="en-US" sz="1100" b="0" i="0" kern="1200" dirty="0" smtClean="0">
                <a:solidFill>
                  <a:schemeClr val="tx1"/>
                </a:solidFill>
                <a:effectLst/>
                <a:latin typeface="+mn-lt"/>
                <a:ea typeface="+mn-ea"/>
                <a:cs typeface="+mn-cs"/>
              </a:rPr>
              <a:t>” in the same directory then the line of code would simply be &lt;a </a:t>
            </a:r>
            <a:r>
              <a:rPr lang="en-US" sz="1100" b="0" i="0" kern="1200" dirty="0" err="1" smtClean="0">
                <a:solidFill>
                  <a:schemeClr val="tx1"/>
                </a:solidFill>
                <a:effectLst/>
                <a:latin typeface="+mn-lt"/>
                <a:ea typeface="+mn-ea"/>
                <a:cs typeface="+mn-cs"/>
              </a:rPr>
              <a:t>href</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flyingmoss.html</a:t>
            </a:r>
            <a:r>
              <a:rPr lang="en-US" sz="1100" b="0" i="0" kern="1200" dirty="0" smtClean="0">
                <a:solidFill>
                  <a:schemeClr val="tx1"/>
                </a:solidFill>
                <a:effectLst/>
                <a:latin typeface="+mn-lt"/>
                <a:ea typeface="+mn-ea"/>
                <a:cs typeface="+mn-cs"/>
              </a:rPr>
              <a:t>"&gt;The miracle of moss in flight&lt;/a&gt;or something like this.</a:t>
            </a:r>
          </a:p>
          <a:p>
            <a:r>
              <a:rPr lang="en-US" sz="1100" b="0" i="0" kern="1200" dirty="0" smtClean="0">
                <a:solidFill>
                  <a:schemeClr val="tx1"/>
                </a:solidFill>
                <a:effectLst/>
                <a:latin typeface="+mn-lt"/>
                <a:ea typeface="+mn-ea"/>
                <a:cs typeface="+mn-cs"/>
              </a:rPr>
              <a:t>A link does not have to link to another HTML file, it can link to any file anywhere on the web.</a:t>
            </a:r>
          </a:p>
          <a:p>
            <a:r>
              <a:rPr lang="en-US" i="0" dirty="0" smtClean="0">
                <a:effectLst/>
              </a:rPr>
              <a:t>A link can also send a user to another part of the same page they are on. You can add an id attribute to just about any tag, for example &lt;h2 id="moss"&gt;Moss&lt;/h2&gt;, and then link to it by using something like this: &lt;a </a:t>
            </a:r>
            <a:r>
              <a:rPr lang="en-US" i="0" dirty="0" err="1" smtClean="0">
                <a:effectLst/>
              </a:rPr>
              <a:t>href</a:t>
            </a:r>
            <a:r>
              <a:rPr lang="en-US" i="0" dirty="0" smtClean="0">
                <a:effectLst/>
              </a:rPr>
              <a:t>="#moss"&gt;Go to moss&lt;/a&gt;. Selecting this link will scroll the page straight to the element with that ID.</a:t>
            </a:r>
          </a:p>
          <a:p>
            <a:endParaRPr lang="en" dirty="0"/>
          </a:p>
        </p:txBody>
      </p:sp>
    </p:spTree>
    <p:extLst>
      <p:ext uri="{BB962C8B-B14F-4D97-AF65-F5344CB8AC3E}">
        <p14:creationId xmlns:p14="http://schemas.microsoft.com/office/powerpoint/2010/main" val="1894644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The destination of the link is defined in the </a:t>
            </a:r>
            <a:r>
              <a:rPr lang="en-US" dirty="0" err="1" smtClean="0"/>
              <a:t>href</a:t>
            </a:r>
            <a:r>
              <a:rPr lang="en-US" sz="1100" b="0" i="0" kern="1200" dirty="0" smtClean="0">
                <a:solidFill>
                  <a:schemeClr val="tx1"/>
                </a:solidFill>
                <a:effectLst/>
                <a:latin typeface="+mn-lt"/>
                <a:ea typeface="+mn-ea"/>
                <a:cs typeface="+mn-cs"/>
              </a:rPr>
              <a:t> attribute of the tag. The link can be absolute, such as “http://</a:t>
            </a:r>
            <a:r>
              <a:rPr lang="en-US" sz="1100" b="0" i="0" kern="1200" dirty="0" err="1" smtClean="0">
                <a:solidFill>
                  <a:schemeClr val="tx1"/>
                </a:solidFill>
                <a:effectLst/>
                <a:latin typeface="+mn-lt"/>
                <a:ea typeface="+mn-ea"/>
                <a:cs typeface="+mn-cs"/>
              </a:rPr>
              <a:t>dataacademy.commerce.gov</a:t>
            </a:r>
            <a:r>
              <a:rPr lang="en-US" sz="1100" b="0" i="0" kern="1200" dirty="0" smtClean="0">
                <a:solidFill>
                  <a:schemeClr val="tx1"/>
                </a:solidFill>
                <a:effectLst/>
                <a:latin typeface="+mn-lt"/>
                <a:ea typeface="+mn-ea"/>
                <a:cs typeface="+mn-cs"/>
              </a:rPr>
              <a:t>”, or it can be relative to the current page.</a:t>
            </a:r>
          </a:p>
          <a:p>
            <a:r>
              <a:rPr lang="en-US" sz="1100" b="0" i="0" kern="1200" dirty="0" smtClean="0">
                <a:solidFill>
                  <a:schemeClr val="tx1"/>
                </a:solidFill>
                <a:effectLst/>
                <a:latin typeface="+mn-lt"/>
                <a:ea typeface="+mn-ea"/>
                <a:cs typeface="+mn-cs"/>
              </a:rPr>
              <a:t>So if, for example, you had another file called “</a:t>
            </a:r>
            <a:r>
              <a:rPr lang="en-US" sz="1100" b="0" i="0" kern="1200" dirty="0" err="1" smtClean="0">
                <a:solidFill>
                  <a:schemeClr val="tx1"/>
                </a:solidFill>
                <a:effectLst/>
                <a:latin typeface="+mn-lt"/>
                <a:ea typeface="+mn-ea"/>
                <a:cs typeface="+mn-cs"/>
              </a:rPr>
              <a:t>brilliantstudentslist.html</a:t>
            </a:r>
            <a:r>
              <a:rPr lang="en-US" sz="1100" b="0" i="0" kern="1200" dirty="0" smtClean="0">
                <a:solidFill>
                  <a:schemeClr val="tx1"/>
                </a:solidFill>
                <a:effectLst/>
                <a:latin typeface="+mn-lt"/>
                <a:ea typeface="+mn-ea"/>
                <a:cs typeface="+mn-cs"/>
              </a:rPr>
              <a:t>” in the same directory then the line of code would simply be &lt;a </a:t>
            </a:r>
            <a:r>
              <a:rPr lang="en-US" sz="1100" b="0" i="0" kern="1200" dirty="0" err="1" smtClean="0">
                <a:solidFill>
                  <a:schemeClr val="tx1"/>
                </a:solidFill>
                <a:effectLst/>
                <a:latin typeface="+mn-lt"/>
                <a:ea typeface="+mn-ea"/>
                <a:cs typeface="+mn-cs"/>
              </a:rPr>
              <a:t>href</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brilliantstudentslist.html</a:t>
            </a:r>
            <a:r>
              <a:rPr lang="en-US" sz="1100" b="0" i="0" kern="1200" dirty="0" smtClean="0">
                <a:solidFill>
                  <a:schemeClr val="tx1"/>
                </a:solidFill>
                <a:effectLst/>
                <a:latin typeface="+mn-lt"/>
                <a:ea typeface="+mn-ea"/>
                <a:cs typeface="+mn-cs"/>
              </a:rPr>
              <a:t>"&gt;Our</a:t>
            </a:r>
            <a:r>
              <a:rPr lang="en-US" sz="1100" b="0" i="0" kern="1200" baseline="0" dirty="0" smtClean="0">
                <a:solidFill>
                  <a:schemeClr val="tx1"/>
                </a:solidFill>
                <a:effectLst/>
                <a:latin typeface="+mn-lt"/>
                <a:ea typeface="+mn-ea"/>
                <a:cs typeface="+mn-cs"/>
              </a:rPr>
              <a:t> best and brightest students</a:t>
            </a:r>
            <a:r>
              <a:rPr lang="en-US" sz="1100" b="0" i="0" kern="1200" dirty="0" smtClean="0">
                <a:solidFill>
                  <a:schemeClr val="tx1"/>
                </a:solidFill>
                <a:effectLst/>
                <a:latin typeface="+mn-lt"/>
                <a:ea typeface="+mn-ea"/>
                <a:cs typeface="+mn-cs"/>
              </a:rPr>
              <a:t>&lt;/a&gt;or something like this.</a:t>
            </a:r>
          </a:p>
          <a:p>
            <a:r>
              <a:rPr lang="en-US" sz="1100" b="0" i="0" kern="1200" dirty="0" smtClean="0">
                <a:solidFill>
                  <a:schemeClr val="tx1"/>
                </a:solidFill>
                <a:effectLst/>
                <a:latin typeface="+mn-lt"/>
                <a:ea typeface="+mn-ea"/>
                <a:cs typeface="+mn-cs"/>
              </a:rPr>
              <a:t>A link does not have to link to another HTML file, it can link to any file anywhere on the web.</a:t>
            </a:r>
          </a:p>
          <a:p>
            <a:r>
              <a:rPr lang="en-US" i="0" dirty="0" smtClean="0">
                <a:effectLst/>
              </a:rPr>
              <a:t>A link can also send a user to another part of the same page they are on. You can add an id attribute to just about any tag, for example &lt;h2 id=”courses"&gt;Courses&lt;/h2&gt;, and then link to it by using something like this: &lt;a </a:t>
            </a:r>
            <a:r>
              <a:rPr lang="en-US" i="0" dirty="0" err="1" smtClean="0">
                <a:effectLst/>
              </a:rPr>
              <a:t>href</a:t>
            </a:r>
            <a:r>
              <a:rPr lang="en-US" i="0" dirty="0" smtClean="0">
                <a:effectLst/>
              </a:rPr>
              <a:t>="#courses"&gt;Go to</a:t>
            </a:r>
            <a:r>
              <a:rPr lang="en-US" i="0" baseline="0" dirty="0" smtClean="0">
                <a:effectLst/>
              </a:rPr>
              <a:t> previous courses</a:t>
            </a:r>
            <a:r>
              <a:rPr lang="en-US" i="0" dirty="0" smtClean="0">
                <a:effectLst/>
              </a:rPr>
              <a:t>&lt;/a&gt;. Selecting this link will scroll the page straight to the element with that ID.</a:t>
            </a:r>
          </a:p>
          <a:p>
            <a:endParaRPr lang="en" dirty="0" smtClean="0"/>
          </a:p>
          <a:p>
            <a:pPr lvl="0" rtl="0">
              <a:spcBef>
                <a:spcPts val="0"/>
              </a:spcBef>
              <a:buNone/>
            </a:pPr>
            <a:endParaRPr lang="en" dirty="0"/>
          </a:p>
        </p:txBody>
      </p:sp>
    </p:spTree>
    <p:extLst>
      <p:ext uri="{BB962C8B-B14F-4D97-AF65-F5344CB8AC3E}">
        <p14:creationId xmlns:p14="http://schemas.microsoft.com/office/powerpoint/2010/main" val="1729020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72601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NOTE:</a:t>
            </a:r>
            <a:r>
              <a:rPr lang="en-US" sz="1100" b="0" i="0" kern="1200" baseline="0" dirty="0" smtClean="0">
                <a:solidFill>
                  <a:schemeClr val="tx1"/>
                </a:solidFill>
                <a:effectLst/>
                <a:latin typeface="+mn-lt"/>
                <a:ea typeface="+mn-ea"/>
                <a:cs typeface="+mn-cs"/>
              </a:rPr>
              <a:t> T</a:t>
            </a:r>
            <a:r>
              <a:rPr lang="en-US" sz="1100" b="0" i="0" kern="1200" dirty="0" smtClean="0">
                <a:solidFill>
                  <a:schemeClr val="tx1"/>
                </a:solidFill>
                <a:effectLst/>
                <a:latin typeface="+mn-lt"/>
                <a:ea typeface="+mn-ea"/>
                <a:cs typeface="+mn-cs"/>
              </a:rPr>
              <a:t>he width and height attributes are necessary because if they are excluded, the browser will tend to calculate the size as the image loads, instead of when the page loads, which means that the layout of the document may jump around while the page is loading.</a:t>
            </a:r>
          </a:p>
          <a:p>
            <a:r>
              <a:rPr lang="en-US" sz="1100" b="0" i="0" kern="1200" dirty="0" smtClean="0">
                <a:solidFill>
                  <a:schemeClr val="tx1"/>
                </a:solidFill>
                <a:effectLst/>
                <a:latin typeface="+mn-lt"/>
                <a:ea typeface="+mn-ea"/>
                <a:cs typeface="+mn-cs"/>
              </a:rPr>
              <a:t>The alt attribute is the </a:t>
            </a:r>
            <a:r>
              <a:rPr lang="en-US" sz="1100" b="1" i="0" kern="1200" dirty="0" smtClean="0">
                <a:solidFill>
                  <a:schemeClr val="tx1"/>
                </a:solidFill>
                <a:effectLst/>
                <a:latin typeface="+mn-lt"/>
                <a:ea typeface="+mn-ea"/>
                <a:cs typeface="+mn-cs"/>
              </a:rPr>
              <a:t>alternative description</a:t>
            </a:r>
            <a:r>
              <a:rPr lang="en-US" sz="1100" b="0" i="0" kern="1200" dirty="0" smtClean="0">
                <a:solidFill>
                  <a:schemeClr val="tx1"/>
                </a:solidFill>
                <a:effectLst/>
                <a:latin typeface="+mn-lt"/>
                <a:ea typeface="+mn-ea"/>
                <a:cs typeface="+mn-cs"/>
              </a:rPr>
              <a:t>. This is an accessibility consideration, providing meaningful information for users who are unable to see the image (if they are visually impaired, for example).</a:t>
            </a:r>
          </a:p>
          <a:p>
            <a:r>
              <a:rPr lang="en-US" sz="1100" b="0" i="0" kern="1200" dirty="0" smtClean="0">
                <a:solidFill>
                  <a:schemeClr val="tx1"/>
                </a:solidFill>
                <a:effectLst/>
                <a:latin typeface="+mn-lt"/>
                <a:ea typeface="+mn-ea"/>
                <a:cs typeface="+mn-cs"/>
              </a:rPr>
              <a:t>Note that, like the </a:t>
            </a:r>
            <a:r>
              <a:rPr lang="en-US" sz="1100" b="0" i="0" u="none" strike="noStrike" kern="1200" dirty="0" smtClean="0">
                <a:solidFill>
                  <a:schemeClr val="tx1"/>
                </a:solidFill>
                <a:effectLst/>
                <a:latin typeface="+mn-lt"/>
                <a:ea typeface="+mn-ea"/>
                <a:cs typeface="+mn-cs"/>
                <a:hlinkClick r:id="rId3"/>
              </a:rPr>
              <a:t>br</a:t>
            </a:r>
            <a:r>
              <a:rPr lang="en-US" sz="1100" b="0" i="0" kern="1200" dirty="0" smtClean="0">
                <a:solidFill>
                  <a:schemeClr val="tx1"/>
                </a:solidFill>
                <a:effectLst/>
                <a:latin typeface="+mn-lt"/>
                <a:ea typeface="+mn-ea"/>
                <a:cs typeface="+mn-cs"/>
              </a:rPr>
              <a:t> tag, because the </a:t>
            </a:r>
            <a:r>
              <a:rPr lang="en-US" sz="1100" b="0" i="0" u="none" strike="noStrike" kern="1200" dirty="0" smtClean="0">
                <a:solidFill>
                  <a:schemeClr val="tx1"/>
                </a:solidFill>
                <a:effectLst/>
                <a:latin typeface="+mn-lt"/>
                <a:ea typeface="+mn-ea"/>
                <a:cs typeface="+mn-cs"/>
                <a:hlinkClick r:id="rId4"/>
              </a:rPr>
              <a:t>img</a:t>
            </a:r>
            <a:r>
              <a:rPr lang="en-US" sz="1100" b="0" i="0" kern="1200" dirty="0" smtClean="0">
                <a:solidFill>
                  <a:schemeClr val="tx1"/>
                </a:solidFill>
                <a:effectLst/>
                <a:latin typeface="+mn-lt"/>
                <a:ea typeface="+mn-ea"/>
                <a:cs typeface="+mn-cs"/>
              </a:rPr>
              <a:t> element does not enclose any content, no closing tag is required</a:t>
            </a:r>
            <a:r>
              <a:rPr lang="en-US" sz="11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For example, if you create your own image and save it as “</a:t>
            </a:r>
            <a:r>
              <a:rPr lang="en-US" sz="1100" dirty="0" err="1" smtClean="0"/>
              <a:t>sparkleimage.jpg</a:t>
            </a:r>
            <a:r>
              <a:rPr lang="en-US" sz="1100" dirty="0" smtClean="0"/>
              <a:t>” in a directory called “images” then the code would be &lt;</a:t>
            </a:r>
            <a:r>
              <a:rPr lang="en-US" sz="1100" dirty="0" err="1" smtClean="0"/>
              <a:t>img</a:t>
            </a:r>
            <a:r>
              <a:rPr lang="en-US" sz="1100" dirty="0" smtClean="0"/>
              <a:t> </a:t>
            </a:r>
            <a:r>
              <a:rPr lang="en-US" sz="1100" dirty="0" err="1" smtClean="0"/>
              <a:t>src</a:t>
            </a:r>
            <a:r>
              <a:rPr lang="en-US" sz="1100" dirty="0" smtClean="0"/>
              <a:t>="images/</a:t>
            </a:r>
            <a:r>
              <a:rPr lang="en-US" sz="1100" dirty="0" err="1" smtClean="0"/>
              <a:t>sparkleimage.jpg</a:t>
            </a:r>
            <a:r>
              <a:rPr lang="en-US" sz="1100" dirty="0" smtClean="0"/>
              <a:t>”&gt;</a:t>
            </a:r>
          </a:p>
          <a:p>
            <a:endParaRPr lang="en-US" sz="1100" b="0" i="0" kern="1200" dirty="0" smtClean="0">
              <a:solidFill>
                <a:schemeClr val="tx1"/>
              </a:solidFill>
              <a:effectLst/>
              <a:latin typeface="+mn-lt"/>
              <a:ea typeface="+mn-ea"/>
              <a:cs typeface="+mn-cs"/>
            </a:endParaRPr>
          </a:p>
          <a:p>
            <a:pPr lvl="0" rtl="0">
              <a:spcBef>
                <a:spcPts val="0"/>
              </a:spcBef>
              <a:buNone/>
            </a:pPr>
            <a:endParaRPr lang="en" dirty="0"/>
          </a:p>
        </p:txBody>
      </p:sp>
    </p:spTree>
    <p:extLst>
      <p:ext uri="{BB962C8B-B14F-4D97-AF65-F5344CB8AC3E}">
        <p14:creationId xmlns:p14="http://schemas.microsoft.com/office/powerpoint/2010/main" val="1750388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Notice that our &lt;</a:t>
            </a:r>
            <a:r>
              <a:rPr lang="en-US" dirty="0" err="1" smtClean="0"/>
              <a:t>img</a:t>
            </a:r>
            <a:r>
              <a:rPr lang="en-US" dirty="0" smtClean="0"/>
              <a:t>&gt;</a:t>
            </a:r>
            <a:r>
              <a:rPr lang="en-US" baseline="0" dirty="0" smtClean="0"/>
              <a:t> tag is “nested” within our </a:t>
            </a:r>
            <a:r>
              <a:rPr lang="en-US" baseline="0" dirty="0" err="1" smtClean="0"/>
              <a:t>href</a:t>
            </a:r>
            <a:r>
              <a:rPr lang="en-US" baseline="0" dirty="0" smtClean="0"/>
              <a:t> tag.  That way, the link will be active on the image itself, so when you click on the image it takes you somewhere</a:t>
            </a:r>
            <a:r>
              <a:rPr lang="en-US" baseline="0" dirty="0" smtClean="0"/>
              <a:t>.</a:t>
            </a:r>
          </a:p>
          <a:p>
            <a:endParaRPr lang="en-US" baseline="0" dirty="0" smtClean="0"/>
          </a:p>
          <a:p>
            <a:r>
              <a:rPr lang="en-US" baseline="0" dirty="0" smtClean="0"/>
              <a:t>Solution:</a:t>
            </a:r>
            <a:r>
              <a:rPr lang="en-US" dirty="0" smtClean="0"/>
              <a:t> </a:t>
            </a:r>
            <a:r>
              <a:rPr lang="en-US" sz="1100" i="0" kern="1200" dirty="0" smtClean="0">
                <a:solidFill>
                  <a:schemeClr val="tx1"/>
                </a:solidFill>
                <a:effectLst/>
                <a:latin typeface="+mn-lt"/>
                <a:ea typeface="+mn-ea"/>
                <a:cs typeface="+mn-cs"/>
              </a:rPr>
              <a:t>&lt;p&gt;&lt;a </a:t>
            </a:r>
            <a:r>
              <a:rPr lang="en-US" sz="1100" i="0" kern="1200" dirty="0" err="1" smtClean="0">
                <a:solidFill>
                  <a:schemeClr val="tx1"/>
                </a:solidFill>
                <a:effectLst/>
                <a:latin typeface="+mn-lt"/>
                <a:ea typeface="+mn-ea"/>
                <a:cs typeface="+mn-cs"/>
              </a:rPr>
              <a:t>href</a:t>
            </a:r>
            <a:r>
              <a:rPr lang="en-US" sz="1100" i="0" kern="1200" dirty="0" smtClean="0">
                <a:solidFill>
                  <a:schemeClr val="tx1"/>
                </a:solidFill>
                <a:effectLst/>
                <a:latin typeface="+mn-lt"/>
                <a:ea typeface="+mn-ea"/>
                <a:cs typeface="+mn-cs"/>
              </a:rPr>
              <a:t>="http://</a:t>
            </a:r>
            <a:r>
              <a:rPr lang="en-US" sz="1100" i="0" kern="1200" dirty="0" err="1" smtClean="0">
                <a:solidFill>
                  <a:schemeClr val="tx1"/>
                </a:solidFill>
                <a:effectLst/>
                <a:latin typeface="+mn-lt"/>
                <a:ea typeface="+mn-ea"/>
                <a:cs typeface="+mn-cs"/>
              </a:rPr>
              <a:t>commerce.gov</a:t>
            </a:r>
            <a:r>
              <a:rPr lang="en-US" sz="1100" i="0" kern="1200" dirty="0" smtClean="0">
                <a:solidFill>
                  <a:schemeClr val="tx1"/>
                </a:solidFill>
                <a:effectLst/>
                <a:latin typeface="+mn-lt"/>
                <a:ea typeface="+mn-ea"/>
                <a:cs typeface="+mn-cs"/>
              </a:rPr>
              <a:t>"&gt;&lt;</a:t>
            </a:r>
            <a:r>
              <a:rPr lang="en-US" sz="1100" i="0" kern="1200" dirty="0" err="1" smtClean="0">
                <a:solidFill>
                  <a:schemeClr val="tx1"/>
                </a:solidFill>
                <a:effectLst/>
                <a:latin typeface="+mn-lt"/>
                <a:ea typeface="+mn-ea"/>
                <a:cs typeface="+mn-cs"/>
              </a:rPr>
              <a:t>img</a:t>
            </a:r>
            <a:r>
              <a:rPr lang="en-US" sz="1100" i="0" kern="1200" dirty="0" smtClean="0">
                <a:solidFill>
                  <a:schemeClr val="tx1"/>
                </a:solidFill>
                <a:effectLst/>
                <a:latin typeface="+mn-lt"/>
                <a:ea typeface="+mn-ea"/>
                <a:cs typeface="+mn-cs"/>
              </a:rPr>
              <a:t> </a:t>
            </a:r>
            <a:r>
              <a:rPr lang="en-US" sz="1100" i="0" kern="1200" dirty="0" err="1" smtClean="0">
                <a:solidFill>
                  <a:schemeClr val="tx1"/>
                </a:solidFill>
                <a:effectLst/>
                <a:latin typeface="+mn-lt"/>
                <a:ea typeface="+mn-ea"/>
                <a:cs typeface="+mn-cs"/>
              </a:rPr>
              <a:t>src</a:t>
            </a:r>
            <a:r>
              <a:rPr lang="en-US" sz="1100" i="0" kern="1200" dirty="0" smtClean="0">
                <a:solidFill>
                  <a:schemeClr val="tx1"/>
                </a:solidFill>
                <a:effectLst/>
                <a:latin typeface="+mn-lt"/>
                <a:ea typeface="+mn-ea"/>
                <a:cs typeface="+mn-cs"/>
              </a:rPr>
              <a:t>="http:/</a:t>
            </a:r>
            <a:r>
              <a:rPr lang="en-US" sz="1100" i="0" kern="1200" dirty="0" err="1" smtClean="0">
                <a:solidFill>
                  <a:schemeClr val="tx1"/>
                </a:solidFill>
                <a:effectLst/>
                <a:latin typeface="+mn-lt"/>
                <a:ea typeface="+mn-ea"/>
                <a:cs typeface="+mn-cs"/>
              </a:rPr>
              <a:t>placekitten.com</a:t>
            </a:r>
            <a:r>
              <a:rPr lang="en-US" sz="1100" i="0" kern="1200" smtClean="0">
                <a:solidFill>
                  <a:schemeClr val="tx1"/>
                </a:solidFill>
                <a:effectLst/>
                <a:latin typeface="+mn-lt"/>
                <a:ea typeface="+mn-ea"/>
                <a:cs typeface="+mn-cs"/>
              </a:rPr>
              <a:t>/200/300" width=”200" height=”300" alt=”Cute Kitten"&gt;&lt;/</a:t>
            </a:r>
            <a:r>
              <a:rPr lang="en-US" sz="1100" i="0" kern="1200" dirty="0" smtClean="0">
                <a:solidFill>
                  <a:schemeClr val="tx1"/>
                </a:solidFill>
                <a:effectLst/>
                <a:latin typeface="+mn-lt"/>
                <a:ea typeface="+mn-ea"/>
                <a:cs typeface="+mn-cs"/>
              </a:rPr>
              <a:t>a&gt;&lt;/p&gt;</a:t>
            </a:r>
            <a:r>
              <a:rPr lang="en-US" dirty="0" smtClean="0"/>
              <a:t> </a:t>
            </a:r>
            <a:br>
              <a:rPr lang="en-US" dirty="0" smtClean="0"/>
            </a:br>
            <a:endParaRPr lang="en" dirty="0"/>
          </a:p>
        </p:txBody>
      </p:sp>
    </p:spTree>
    <p:extLst>
      <p:ext uri="{BB962C8B-B14F-4D97-AF65-F5344CB8AC3E}">
        <p14:creationId xmlns:p14="http://schemas.microsoft.com/office/powerpoint/2010/main" val="1127187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505534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3903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75686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dirty="0" smtClean="0"/>
              <a:t>Type in the following text.  Then, make changes to personalize</a:t>
            </a:r>
            <a:r>
              <a:rPr lang="en-US" baseline="0" dirty="0" smtClean="0"/>
              <a:t> your table.  Put categories of things you like or what favorite colors you have, etc.</a:t>
            </a:r>
          </a:p>
          <a:p>
            <a:r>
              <a:rPr lang="en-US" baseline="0" dirty="0" smtClean="0"/>
              <a:t>Then view it online to see your changes take effect.</a:t>
            </a:r>
            <a:endParaRPr lang="en" dirty="0"/>
          </a:p>
        </p:txBody>
      </p:sp>
    </p:spTree>
    <p:extLst>
      <p:ext uri="{BB962C8B-B14F-4D97-AF65-F5344CB8AC3E}">
        <p14:creationId xmlns:p14="http://schemas.microsoft.com/office/powerpoint/2010/main" val="779165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endParaRPr lang="en" dirty="0"/>
          </a:p>
        </p:txBody>
      </p:sp>
    </p:spTree>
    <p:extLst>
      <p:ext uri="{BB962C8B-B14F-4D97-AF65-F5344CB8AC3E}">
        <p14:creationId xmlns:p14="http://schemas.microsoft.com/office/powerpoint/2010/main" val="1875295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6193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u="sng" dirty="0" smtClean="0"/>
              <a:t>Applying CSS</a:t>
            </a:r>
            <a:r>
              <a:rPr lang="en-US" sz="1100" dirty="0" smtClean="0"/>
              <a:t> - How to apply CSS to HTML.</a:t>
            </a:r>
          </a:p>
          <a:p>
            <a:r>
              <a:rPr lang="en-US" sz="1100" u="sng" dirty="0" smtClean="0"/>
              <a:t>Selectors, Properties, and Values</a:t>
            </a:r>
            <a:r>
              <a:rPr lang="en-US" sz="1100" dirty="0" smtClean="0"/>
              <a:t> - The bits that make up CSS.</a:t>
            </a:r>
          </a:p>
          <a:p>
            <a:r>
              <a:rPr lang="en-US" sz="1100" u="sng" dirty="0" smtClean="0"/>
              <a:t>Colors</a:t>
            </a:r>
            <a:r>
              <a:rPr lang="en-US" sz="1100" dirty="0" smtClean="0"/>
              <a:t> - How to use color.</a:t>
            </a:r>
          </a:p>
          <a:p>
            <a:r>
              <a:rPr lang="en-US" sz="1100" u="sng" dirty="0" smtClean="0"/>
              <a:t>Text</a:t>
            </a:r>
            <a:r>
              <a:rPr lang="en-US" sz="1100" dirty="0" smtClean="0"/>
              <a:t> - How to manipulate the size and shape of text.</a:t>
            </a:r>
          </a:p>
          <a:p>
            <a:r>
              <a:rPr lang="en-US" sz="1100" u="sng" dirty="0" smtClean="0"/>
              <a:t>Margins and Padding</a:t>
            </a:r>
            <a:r>
              <a:rPr lang="en-US" sz="1100" dirty="0" smtClean="0"/>
              <a:t> - How to space things out.</a:t>
            </a:r>
          </a:p>
          <a:p>
            <a:r>
              <a:rPr lang="en-US" sz="1100" u="sng" dirty="0" smtClean="0"/>
              <a:t>Borders</a:t>
            </a:r>
            <a:r>
              <a:rPr lang="en-US" sz="1100" dirty="0" smtClean="0"/>
              <a:t> - How to specify the style, width, and color of an element's border.</a:t>
            </a:r>
          </a:p>
          <a:p>
            <a:r>
              <a:rPr lang="en-US" sz="1100" u="sng" dirty="0" smtClean="0"/>
              <a:t>Putting It All Together</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16437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Inline</a:t>
            </a:r>
            <a:r>
              <a:rPr lang="en-US" sz="1100" b="0" i="0" kern="1200" baseline="0" dirty="0" smtClean="0">
                <a:solidFill>
                  <a:schemeClr val="tx1"/>
                </a:solidFill>
                <a:effectLst/>
                <a:latin typeface="+mn-lt"/>
                <a:ea typeface="+mn-ea"/>
                <a:cs typeface="+mn-cs"/>
              </a:rPr>
              <a:t> styles are easy to apply but</a:t>
            </a:r>
            <a:r>
              <a:rPr lang="en-US" sz="1100" b="0" i="0" kern="1200" dirty="0" smtClean="0">
                <a:solidFill>
                  <a:schemeClr val="tx1"/>
                </a:solidFill>
                <a:effectLst/>
                <a:latin typeface="+mn-lt"/>
                <a:ea typeface="+mn-ea"/>
                <a:cs typeface="+mn-cs"/>
              </a:rPr>
              <a:t>, if you remember, the best-practice approach is that the HTML should be a stand-alone, </a:t>
            </a:r>
            <a:r>
              <a:rPr lang="en-US" sz="1100" b="1" i="0" kern="1200" dirty="0" smtClean="0">
                <a:solidFill>
                  <a:schemeClr val="tx1"/>
                </a:solidFill>
                <a:effectLst/>
                <a:latin typeface="+mn-lt"/>
                <a:ea typeface="+mn-ea"/>
                <a:cs typeface="+mn-cs"/>
              </a:rPr>
              <a:t>presentation free</a:t>
            </a:r>
            <a:r>
              <a:rPr lang="en-US" sz="1100" b="0" i="0" kern="1200" dirty="0" smtClean="0">
                <a:solidFill>
                  <a:schemeClr val="tx1"/>
                </a:solidFill>
                <a:effectLst/>
                <a:latin typeface="+mn-lt"/>
                <a:ea typeface="+mn-ea"/>
                <a:cs typeface="+mn-cs"/>
              </a:rPr>
              <a:t> document, and so in-line styles should be avoided wherever possible.</a:t>
            </a:r>
          </a:p>
          <a:p>
            <a:pPr lvl="0" rtl="0">
              <a:spcBef>
                <a:spcPts val="0"/>
              </a:spcBef>
              <a:buNone/>
            </a:pPr>
            <a:r>
              <a:rPr lang="en-US" sz="1100" b="0" i="0" kern="1200" dirty="0" smtClean="0">
                <a:solidFill>
                  <a:schemeClr val="tx1"/>
                </a:solidFill>
                <a:effectLst/>
                <a:latin typeface="+mn-lt"/>
                <a:ea typeface="+mn-ea"/>
                <a:cs typeface="+mn-cs"/>
              </a:rPr>
              <a:t>Although internal is better</a:t>
            </a:r>
            <a:r>
              <a:rPr lang="en-US" sz="1100" b="0" i="0" kern="1200" baseline="0" dirty="0" smtClean="0">
                <a:solidFill>
                  <a:schemeClr val="tx1"/>
                </a:solidFill>
                <a:effectLst/>
                <a:latin typeface="+mn-lt"/>
                <a:ea typeface="+mn-ea"/>
                <a:cs typeface="+mn-cs"/>
              </a:rPr>
              <a:t> than</a:t>
            </a:r>
            <a:r>
              <a:rPr lang="en-US" sz="1100" b="0" i="0" kern="1200" dirty="0" smtClean="0">
                <a:solidFill>
                  <a:schemeClr val="tx1"/>
                </a:solidFill>
                <a:effectLst/>
                <a:latin typeface="+mn-lt"/>
                <a:ea typeface="+mn-ea"/>
                <a:cs typeface="+mn-cs"/>
              </a:rPr>
              <a:t> inline presentation,</a:t>
            </a:r>
            <a:r>
              <a:rPr lang="en-US" sz="1100" b="0" i="0" kern="1200" baseline="0" dirty="0" smtClean="0">
                <a:solidFill>
                  <a:schemeClr val="tx1"/>
                </a:solidFill>
                <a:effectLst/>
                <a:latin typeface="+mn-lt"/>
                <a:ea typeface="+mn-ea"/>
                <a:cs typeface="+mn-cs"/>
              </a:rPr>
              <a:t> it</a:t>
            </a:r>
            <a:r>
              <a:rPr lang="en-US" sz="1100" b="0" i="0" kern="1200" dirty="0" smtClean="0">
                <a:solidFill>
                  <a:schemeClr val="tx1"/>
                </a:solidFill>
                <a:effectLst/>
                <a:latin typeface="+mn-lt"/>
                <a:ea typeface="+mn-ea"/>
                <a:cs typeface="+mn-cs"/>
              </a:rPr>
              <a:t> is still usually preferable to keep the HTML and the CSS files separate, and so we are left with the</a:t>
            </a:r>
            <a:r>
              <a:rPr lang="en-US" sz="1100" b="0" i="0" kern="1200" baseline="0" dirty="0" smtClean="0">
                <a:solidFill>
                  <a:schemeClr val="tx1"/>
                </a:solidFill>
                <a:effectLst/>
                <a:latin typeface="+mn-lt"/>
                <a:ea typeface="+mn-ea"/>
                <a:cs typeface="+mn-cs"/>
              </a:rPr>
              <a:t> best option: external style sheets.</a:t>
            </a:r>
            <a:endParaRPr lang="en" dirty="0"/>
          </a:p>
        </p:txBody>
      </p:sp>
    </p:spTree>
    <p:extLst>
      <p:ext uri="{BB962C8B-B14F-4D97-AF65-F5344CB8AC3E}">
        <p14:creationId xmlns:p14="http://schemas.microsoft.com/office/powerpoint/2010/main" val="1816711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Although internal is better</a:t>
            </a:r>
            <a:r>
              <a:rPr lang="en-US" sz="1100" b="0" i="0" kern="1200" baseline="0" dirty="0" smtClean="0">
                <a:solidFill>
                  <a:schemeClr val="tx1"/>
                </a:solidFill>
                <a:effectLst/>
                <a:latin typeface="+mn-lt"/>
                <a:ea typeface="+mn-ea"/>
                <a:cs typeface="+mn-cs"/>
              </a:rPr>
              <a:t> than</a:t>
            </a:r>
            <a:r>
              <a:rPr lang="en-US" sz="1100" b="0" i="0" kern="1200" dirty="0" smtClean="0">
                <a:solidFill>
                  <a:schemeClr val="tx1"/>
                </a:solidFill>
                <a:effectLst/>
                <a:latin typeface="+mn-lt"/>
                <a:ea typeface="+mn-ea"/>
                <a:cs typeface="+mn-cs"/>
              </a:rPr>
              <a:t> inline presentation,</a:t>
            </a:r>
            <a:r>
              <a:rPr lang="en-US" sz="1100" b="0" i="0" kern="1200" baseline="0" dirty="0" smtClean="0">
                <a:solidFill>
                  <a:schemeClr val="tx1"/>
                </a:solidFill>
                <a:effectLst/>
                <a:latin typeface="+mn-lt"/>
                <a:ea typeface="+mn-ea"/>
                <a:cs typeface="+mn-cs"/>
              </a:rPr>
              <a:t> it</a:t>
            </a:r>
            <a:r>
              <a:rPr lang="en-US" sz="1100" b="0" i="0" kern="1200" dirty="0" smtClean="0">
                <a:solidFill>
                  <a:schemeClr val="tx1"/>
                </a:solidFill>
                <a:effectLst/>
                <a:latin typeface="+mn-lt"/>
                <a:ea typeface="+mn-ea"/>
                <a:cs typeface="+mn-cs"/>
              </a:rPr>
              <a:t> is still usually preferable to keep the HTML and the CSS files separate, and so we are left with the</a:t>
            </a:r>
            <a:r>
              <a:rPr lang="en-US" sz="1100" b="0" i="0" kern="1200" baseline="0" dirty="0" smtClean="0">
                <a:solidFill>
                  <a:schemeClr val="tx1"/>
                </a:solidFill>
                <a:effectLst/>
                <a:latin typeface="+mn-lt"/>
                <a:ea typeface="+mn-ea"/>
                <a:cs typeface="+mn-cs"/>
              </a:rPr>
              <a:t> best option: external style sheets.</a:t>
            </a:r>
          </a:p>
          <a:p>
            <a:r>
              <a:rPr lang="en-US" sz="1100" b="0" i="0" kern="1200" dirty="0" smtClean="0">
                <a:solidFill>
                  <a:schemeClr val="tx1"/>
                </a:solidFill>
                <a:effectLst/>
                <a:latin typeface="+mn-lt"/>
                <a:ea typeface="+mn-ea"/>
                <a:cs typeface="+mn-cs"/>
              </a:rPr>
              <a:t>This will make all of the paragraphs in the page red and all of the links blue.</a:t>
            </a:r>
          </a:p>
        </p:txBody>
      </p:sp>
    </p:spTree>
    <p:extLst>
      <p:ext uri="{BB962C8B-B14F-4D97-AF65-F5344CB8AC3E}">
        <p14:creationId xmlns:p14="http://schemas.microsoft.com/office/powerpoint/2010/main" val="1937137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Play</a:t>
            </a:r>
            <a:r>
              <a:rPr lang="en-US" sz="1100" b="0" i="0" kern="1200" baseline="0" dirty="0" smtClean="0">
                <a:solidFill>
                  <a:schemeClr val="tx1"/>
                </a:solidFill>
                <a:effectLst/>
                <a:latin typeface="+mn-lt"/>
                <a:ea typeface="+mn-ea"/>
                <a:cs typeface="+mn-cs"/>
              </a:rPr>
              <a:t> around with changing the colors listed for “p” (paragraph) and “a” (anchor tags), change them and see what happens.</a:t>
            </a: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735538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HTML has tags</a:t>
            </a:r>
          </a:p>
          <a:p>
            <a:r>
              <a:rPr lang="en-US" sz="1100" dirty="0" smtClean="0"/>
              <a:t>CSS has selectors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In </a:t>
            </a:r>
            <a:r>
              <a:rPr lang="en-US" sz="1100" dirty="0" smtClean="0"/>
              <a:t>this class, we will be concentrating on </a:t>
            </a:r>
            <a:r>
              <a:rPr lang="en-US" sz="1100" b="1" dirty="0" smtClean="0"/>
              <a:t>HTML selectors</a:t>
            </a:r>
            <a:r>
              <a:rPr lang="en-US" sz="1100" dirty="0" smtClean="0"/>
              <a:t>, which are simply the names of HTML tags and are used to change the style of a specific type of element. </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Selectors</a:t>
            </a:r>
            <a:r>
              <a:rPr lang="en-US" sz="1100" dirty="0" smtClean="0"/>
              <a:t>=names given to styles in internal and external style sheets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342900" indent="-342900">
              <a:buFont typeface="Arial" charset="0"/>
              <a:buChar char="•"/>
            </a:pPr>
            <a:r>
              <a:rPr lang="en-US" sz="1100" dirty="0" smtClean="0"/>
              <a:t>Selector has “</a:t>
            </a:r>
            <a:r>
              <a:rPr lang="en-US" sz="1100" b="1" dirty="0" smtClean="0"/>
              <a:t>properties</a:t>
            </a:r>
            <a:r>
              <a:rPr lang="en-US" sz="1100" dirty="0" smtClean="0"/>
              <a:t>” inside </a:t>
            </a:r>
            <a:r>
              <a:rPr lang="en-US" sz="1100" b="1" dirty="0" smtClean="0"/>
              <a:t>curly brackets {  }</a:t>
            </a:r>
            <a:r>
              <a:rPr lang="en-US" sz="1100" dirty="0" smtClean="0"/>
              <a:t> (color, font-weight, background-color)</a:t>
            </a:r>
          </a:p>
          <a:p>
            <a:pPr marL="342900" indent="-342900">
              <a:buFont typeface="Arial" charset="0"/>
              <a:buChar char="•"/>
            </a:pPr>
            <a:r>
              <a:rPr lang="en-US" sz="1100" b="1" dirty="0" smtClean="0"/>
              <a:t>Value</a:t>
            </a:r>
            <a:r>
              <a:rPr lang="en-US" sz="1100" dirty="0" smtClean="0"/>
              <a:t> is given to the property following a </a:t>
            </a:r>
            <a:r>
              <a:rPr lang="en-US" sz="1100" b="1" dirty="0" smtClean="0"/>
              <a:t>colon</a:t>
            </a:r>
            <a:endParaRPr lang="en-US" sz="1100" dirty="0" smtClean="0"/>
          </a:p>
          <a:p>
            <a:pPr marL="342900" indent="-342900">
              <a:buFont typeface="Arial" charset="0"/>
              <a:buChar char="•"/>
            </a:pPr>
            <a:r>
              <a:rPr lang="en-US" sz="1100" b="1" dirty="0" smtClean="0"/>
              <a:t>Semi-colons</a:t>
            </a:r>
            <a:r>
              <a:rPr lang="en-US" sz="1100" dirty="0" smtClean="0"/>
              <a:t> are used to separate the properties.</a:t>
            </a:r>
            <a:endParaRPr lang="en" dirty="0"/>
          </a:p>
        </p:txBody>
      </p:sp>
    </p:spTree>
    <p:extLst>
      <p:ext uri="{BB962C8B-B14F-4D97-AF65-F5344CB8AC3E}">
        <p14:creationId xmlns:p14="http://schemas.microsoft.com/office/powerpoint/2010/main" val="111203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effectLst/>
                <a:latin typeface="+mn-lt"/>
                <a:ea typeface="+mn-ea"/>
                <a:cs typeface="+mn-cs"/>
              </a:rPr>
              <a:t>The </a:t>
            </a:r>
            <a:r>
              <a:rPr lang="en-US" sz="1100" b="0" i="0" kern="1200" dirty="0" err="1" smtClean="0">
                <a:solidFill>
                  <a:schemeClr val="tx1"/>
                </a:solidFill>
                <a:effectLst/>
                <a:latin typeface="+mn-lt"/>
                <a:ea typeface="+mn-ea"/>
                <a:cs typeface="+mn-cs"/>
              </a:rPr>
              <a:t>rel</a:t>
            </a:r>
            <a:r>
              <a:rPr lang="en-US" sz="1100" b="0" i="0" kern="1200" dirty="0" smtClean="0">
                <a:solidFill>
                  <a:schemeClr val="tx1"/>
                </a:solidFill>
                <a:effectLst/>
                <a:latin typeface="+mn-lt"/>
                <a:ea typeface="+mn-ea"/>
                <a:cs typeface="+mn-cs"/>
              </a:rPr>
              <a:t> attribute defines the relationship that the </a:t>
            </a:r>
            <a:r>
              <a:rPr lang="en-US" sz="1100" b="1" i="0" kern="1200" dirty="0" smtClean="0">
                <a:solidFill>
                  <a:schemeClr val="tx1"/>
                </a:solidFill>
                <a:effectLst/>
                <a:latin typeface="+mn-lt"/>
                <a:ea typeface="+mn-ea"/>
                <a:cs typeface="+mn-cs"/>
              </a:rPr>
              <a:t>linked</a:t>
            </a:r>
            <a:r>
              <a:rPr lang="en-US" sz="1100" b="0" i="0" kern="1200" dirty="0" smtClean="0">
                <a:solidFill>
                  <a:schemeClr val="tx1"/>
                </a:solidFill>
                <a:effectLst/>
                <a:latin typeface="+mn-lt"/>
                <a:ea typeface="+mn-ea"/>
                <a:cs typeface="+mn-cs"/>
              </a:rPr>
              <a:t> resource has to the document from which it's referenced. In most cases, this resource will simply be “ stylesheet “, which </a:t>
            </a:r>
            <a:r>
              <a:rPr lang="en-US" sz="1100" b="1" i="0" kern="1200" dirty="0" smtClean="0">
                <a:solidFill>
                  <a:schemeClr val="tx1"/>
                </a:solidFill>
                <a:effectLst/>
                <a:latin typeface="+mn-lt"/>
                <a:ea typeface="+mn-ea"/>
                <a:cs typeface="+mn-cs"/>
              </a:rPr>
              <a:t>means</a:t>
            </a:r>
            <a:r>
              <a:rPr lang="en-US" sz="1100" b="0" i="0" kern="1200" dirty="0" smtClean="0">
                <a:solidFill>
                  <a:schemeClr val="tx1"/>
                </a:solidFill>
                <a:effectLst/>
                <a:latin typeface="+mn-lt"/>
                <a:ea typeface="+mn-ea"/>
                <a:cs typeface="+mn-cs"/>
              </a:rPr>
              <a:t>, not surprisingly, “the referenced document is a </a:t>
            </a:r>
            <a:r>
              <a:rPr lang="en-US" sz="1100" b="1" i="0" kern="1200" dirty="0" smtClean="0">
                <a:solidFill>
                  <a:schemeClr val="tx1"/>
                </a:solidFill>
                <a:effectLst/>
                <a:latin typeface="+mn-lt"/>
                <a:ea typeface="+mn-ea"/>
                <a:cs typeface="+mn-cs"/>
              </a:rPr>
              <a:t>style</a:t>
            </a:r>
            <a:r>
              <a:rPr lang="en-US" sz="1100" b="0" i="0" kern="1200" dirty="0" smtClean="0">
                <a:solidFill>
                  <a:schemeClr val="tx1"/>
                </a:solidFill>
                <a:effectLst/>
                <a:latin typeface="+mn-lt"/>
                <a:ea typeface="+mn-ea"/>
                <a:cs typeface="+mn-cs"/>
              </a:rPr>
              <a:t>sheet.”</a:t>
            </a:r>
            <a:endParaRPr lang="en" dirty="0"/>
          </a:p>
        </p:txBody>
      </p:sp>
    </p:spTree>
    <p:extLst>
      <p:ext uri="{BB962C8B-B14F-4D97-AF65-F5344CB8AC3E}">
        <p14:creationId xmlns:p14="http://schemas.microsoft.com/office/powerpoint/2010/main" val="1795211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There are many property-specific units for values used in CSS, but there are also some general units that are used by a number of properties and it is worth becoming</a:t>
            </a:r>
            <a:r>
              <a:rPr lang="en-US" sz="1100" baseline="0" dirty="0" smtClean="0"/>
              <a:t> familiar</a:t>
            </a:r>
            <a:r>
              <a:rPr lang="en-US" sz="1100" dirty="0" smtClean="0"/>
              <a:t> with these before continuing</a:t>
            </a:r>
            <a:r>
              <a:rPr lang="en-US" sz="11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So “4em”, for example, is four times the current font size.</a:t>
            </a: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Note:</a:t>
            </a:r>
            <a:r>
              <a:rPr lang="en-US" sz="1100" baseline="0" dirty="0" smtClean="0"/>
              <a:t> </a:t>
            </a: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px</a:t>
            </a:r>
            <a:r>
              <a:rPr lang="en-US" sz="1100" b="0" i="0" kern="1200" dirty="0" smtClean="0">
                <a:solidFill>
                  <a:schemeClr val="tx1"/>
                </a:solidFill>
                <a:effectLst/>
                <a:latin typeface="+mn-lt"/>
                <a:ea typeface="+mn-ea"/>
                <a:cs typeface="+mn-cs"/>
              </a:rPr>
              <a:t>” in this case, doesn’t actually necessarily mean pixels all of the time. Modern browsers allow users to zoom in and out of a page so that, even if you specify </a:t>
            </a:r>
            <a:r>
              <a:rPr lang="en-US" dirty="0" smtClean="0"/>
              <a:t>font-size: 12px</a:t>
            </a:r>
            <a:r>
              <a:rPr lang="en-US" sz="1100" b="0" i="0" kern="1200" dirty="0" smtClean="0">
                <a:solidFill>
                  <a:schemeClr val="tx1"/>
                </a:solidFill>
                <a:effectLst/>
                <a:latin typeface="+mn-lt"/>
                <a:ea typeface="+mn-ea"/>
                <a:cs typeface="+mn-cs"/>
              </a:rPr>
              <a:t>, or </a:t>
            </a:r>
            <a:r>
              <a:rPr lang="en-US" dirty="0" smtClean="0"/>
              <a:t>height: 200px</a:t>
            </a:r>
            <a:r>
              <a:rPr lang="en-US" sz="1100" b="0" i="0" kern="1200" dirty="0" smtClean="0">
                <a:solidFill>
                  <a:schemeClr val="tx1"/>
                </a:solidFill>
                <a:effectLst/>
                <a:latin typeface="+mn-lt"/>
                <a:ea typeface="+mn-ea"/>
                <a:cs typeface="+mn-cs"/>
              </a:rPr>
              <a:t>, for example, although these will be the genuine specified size on a non-zoomed browser, they will still increase and decrease in size with the user’s preference.</a:t>
            </a: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448882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Programming is: 1.  A</a:t>
            </a:r>
            <a:r>
              <a:rPr lang="en-US" baseline="0" dirty="0" smtClean="0"/>
              <a:t> step by step process, 2.  A recipe for making something, 3.  A set of instructions (Idea: We’re telling computers what to do)</a:t>
            </a:r>
          </a:p>
          <a:p>
            <a:pPr lvl="0" rtl="0">
              <a:spcBef>
                <a:spcPts val="0"/>
              </a:spcBef>
              <a:buNone/>
            </a:pPr>
            <a:endParaRPr lang="en-US" baseline="0" dirty="0" smtClean="0"/>
          </a:p>
          <a:p>
            <a:pPr lvl="0" rtl="0">
              <a:spcBef>
                <a:spcPts val="0"/>
              </a:spcBef>
              <a:buNone/>
            </a:pPr>
            <a:r>
              <a:rPr lang="en-US" baseline="0" dirty="0" smtClean="0"/>
              <a:t>Lots of things that developers can do.  </a:t>
            </a:r>
          </a:p>
          <a:p>
            <a:pPr lvl="0" rtl="0">
              <a:spcBef>
                <a:spcPts val="0"/>
              </a:spcBef>
              <a:buNone/>
            </a:pPr>
            <a:endParaRPr lang="en-US" baseline="0" dirty="0" smtClean="0"/>
          </a:p>
          <a:p>
            <a:pPr lvl="0" rtl="0">
              <a:spcBef>
                <a:spcPts val="0"/>
              </a:spcBef>
              <a:buNone/>
            </a:pPr>
            <a:r>
              <a:rPr lang="en-US" baseline="0" dirty="0" smtClean="0"/>
              <a:t>This course will focus on websites, which are basically a document or set of webpages that are used to display content to the public on the web.  That means telling the computer how to display and format a document.</a:t>
            </a:r>
          </a:p>
          <a:p>
            <a:pPr lvl="0" rtl="0">
              <a:spcBef>
                <a:spcPts val="0"/>
              </a:spcBef>
              <a:buNone/>
            </a:pPr>
            <a:r>
              <a:rPr lang="en-US" baseline="0" dirty="0" smtClean="0"/>
              <a:t>Next step: Web development, where you build web applications—more interactive, lots of data manipulated and shared (administrative sites, Twitter, Facebook, etc.)</a:t>
            </a:r>
          </a:p>
          <a:p>
            <a:pPr lvl="0" rtl="0">
              <a:spcBef>
                <a:spcPts val="0"/>
              </a:spcBef>
              <a:buNone/>
            </a:pPr>
            <a:r>
              <a:rPr lang="en-US" baseline="0" dirty="0" smtClean="0"/>
              <a:t>Go further: Native applications—like building specifically for iPhone (IOS) or Android</a:t>
            </a:r>
          </a:p>
          <a:p>
            <a:pPr lvl="0" rtl="0">
              <a:spcBef>
                <a:spcPts val="0"/>
              </a:spcBef>
              <a:buNone/>
            </a:pPr>
            <a:endParaRPr lang="en-US" baseline="0" dirty="0" smtClean="0"/>
          </a:p>
          <a:p>
            <a:pPr lvl="0" rtl="0">
              <a:spcBef>
                <a:spcPts val="0"/>
              </a:spcBef>
              <a:buNone/>
            </a:pPr>
            <a:r>
              <a:rPr lang="en-US" baseline="0" dirty="0" smtClean="0"/>
              <a:t>Front End Engineering=content of the page, images, visual styling, code describing interactive parts of website</a:t>
            </a:r>
          </a:p>
          <a:p>
            <a:pPr lvl="0" rtl="0">
              <a:spcBef>
                <a:spcPts val="0"/>
              </a:spcBef>
              <a:buNone/>
            </a:pPr>
            <a:endParaRPr lang="en-US" baseline="0" dirty="0" smtClean="0"/>
          </a:p>
          <a:p>
            <a:pPr lvl="0" rtl="0">
              <a:spcBef>
                <a:spcPts val="0"/>
              </a:spcBef>
              <a:buNone/>
            </a:pPr>
            <a:r>
              <a:rPr lang="en-US" baseline="0" dirty="0" smtClean="0"/>
              <a:t>Back End Engineering=actual software that runs on a server; includes website content, storage of data, and any business logic needed to validate or manipulate the data (Examples: Ruby, Python, Perl, PHP, etc.)</a:t>
            </a:r>
          </a:p>
          <a:p>
            <a:pPr lvl="0" rtl="0">
              <a:spcBef>
                <a:spcPts val="0"/>
              </a:spcBef>
              <a:buNone/>
            </a:pPr>
            <a:endParaRPr lang="en-US" baseline="0" dirty="0" smtClean="0"/>
          </a:p>
          <a:p>
            <a:pPr lvl="0" rtl="0">
              <a:spcBef>
                <a:spcPts val="0"/>
              </a:spcBef>
              <a:buNone/>
            </a:pPr>
            <a:endParaRPr lang="en-US" baseline="0" dirty="0" smtClean="0"/>
          </a:p>
          <a:p>
            <a:pPr lvl="0" rtl="0">
              <a:spcBef>
                <a:spcPts val="0"/>
              </a:spcBef>
              <a:buNone/>
            </a:pPr>
            <a:endParaRPr lang="en-US" baseline="0" dirty="0" smtClean="0"/>
          </a:p>
          <a:p>
            <a:pPr lvl="0" rtl="0">
              <a:spcBef>
                <a:spcPts val="0"/>
              </a:spcBef>
              <a:buNone/>
            </a:pPr>
            <a:endParaRPr dirty="0"/>
          </a:p>
        </p:txBody>
      </p:sp>
    </p:spTree>
    <p:extLst>
      <p:ext uri="{BB962C8B-B14F-4D97-AF65-F5344CB8AC3E}">
        <p14:creationId xmlns:p14="http://schemas.microsoft.com/office/powerpoint/2010/main" val="1848792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Transparent is also a valid value.</a:t>
            </a:r>
          </a:p>
          <a:p>
            <a:r>
              <a:rPr lang="en-US" sz="1100" dirty="0" smtClean="0"/>
              <a:t>With the possible exception of black and white, color names have limited use in a modern, well-designed web sites because they are so specific and limiting.</a:t>
            </a:r>
          </a:p>
          <a:p>
            <a:pPr lvl="0" rtl="0">
              <a:spcBef>
                <a:spcPts val="0"/>
              </a:spcBef>
              <a:buNone/>
            </a:pPr>
            <a:r>
              <a:rPr lang="en-US" sz="1100" b="1" i="0" kern="1200" dirty="0" smtClean="0">
                <a:solidFill>
                  <a:schemeClr val="tx1"/>
                </a:solidFill>
                <a:effectLst/>
                <a:latin typeface="+mn-lt"/>
                <a:ea typeface="+mn-ea"/>
                <a:cs typeface="+mn-cs"/>
              </a:rPr>
              <a:t>Hexadecimal</a:t>
            </a:r>
            <a:r>
              <a:rPr lang="en-US" sz="1100" b="0" i="0" kern="1200" dirty="0" smtClean="0">
                <a:solidFill>
                  <a:schemeClr val="tx1"/>
                </a:solidFill>
                <a:effectLst/>
                <a:latin typeface="+mn-lt"/>
                <a:ea typeface="+mn-ea"/>
                <a:cs typeface="+mn-cs"/>
              </a:rPr>
              <a:t> (previously and more accurately known as “</a:t>
            </a:r>
            <a:r>
              <a:rPr lang="en-US" sz="1100" b="1" i="0" kern="1200" dirty="0" err="1" smtClean="0">
                <a:solidFill>
                  <a:schemeClr val="tx1"/>
                </a:solidFill>
                <a:effectLst/>
                <a:latin typeface="+mn-lt"/>
                <a:ea typeface="+mn-ea"/>
                <a:cs typeface="+mn-cs"/>
              </a:rPr>
              <a:t>sexadecimal</a:t>
            </a:r>
            <a:r>
              <a:rPr lang="en-US" sz="1100" b="0" i="0" kern="1200" dirty="0" smtClean="0">
                <a:solidFill>
                  <a:schemeClr val="tx1"/>
                </a:solidFill>
                <a:effectLst/>
                <a:latin typeface="+mn-lt"/>
                <a:ea typeface="+mn-ea"/>
                <a:cs typeface="+mn-cs"/>
              </a:rPr>
              <a:t>”) is a </a:t>
            </a:r>
            <a:r>
              <a:rPr lang="en-US" sz="1100" b="1" i="0" kern="1200" dirty="0" smtClean="0">
                <a:solidFill>
                  <a:schemeClr val="tx1"/>
                </a:solidFill>
                <a:effectLst/>
                <a:latin typeface="+mn-lt"/>
                <a:ea typeface="+mn-ea"/>
                <a:cs typeface="+mn-cs"/>
              </a:rPr>
              <a:t>base-16</a:t>
            </a:r>
            <a:r>
              <a:rPr lang="en-US" sz="1100" b="0" i="0" kern="1200" dirty="0" smtClean="0">
                <a:solidFill>
                  <a:schemeClr val="tx1"/>
                </a:solidFill>
                <a:effectLst/>
                <a:latin typeface="+mn-lt"/>
                <a:ea typeface="+mn-ea"/>
                <a:cs typeface="+mn-cs"/>
              </a:rPr>
              <a:t> number system. We are generally used to the </a:t>
            </a:r>
            <a:r>
              <a:rPr lang="en-US" sz="1100" b="1" i="0" kern="1200" dirty="0" smtClean="0">
                <a:solidFill>
                  <a:schemeClr val="tx1"/>
                </a:solidFill>
                <a:effectLst/>
                <a:latin typeface="+mn-lt"/>
                <a:ea typeface="+mn-ea"/>
                <a:cs typeface="+mn-cs"/>
              </a:rPr>
              <a:t>decimal</a:t>
            </a:r>
            <a:r>
              <a:rPr lang="en-US" sz="1100" b="0" i="0" kern="1200" dirty="0" smtClean="0">
                <a:solidFill>
                  <a:schemeClr val="tx1"/>
                </a:solidFill>
                <a:effectLst/>
                <a:latin typeface="+mn-lt"/>
                <a:ea typeface="+mn-ea"/>
                <a:cs typeface="+mn-cs"/>
              </a:rPr>
              <a:t> number system (</a:t>
            </a:r>
            <a:r>
              <a:rPr lang="en-US" sz="1100" b="1" i="0" kern="1200" dirty="0" smtClean="0">
                <a:solidFill>
                  <a:schemeClr val="tx1"/>
                </a:solidFill>
                <a:effectLst/>
                <a:latin typeface="+mn-lt"/>
                <a:ea typeface="+mn-ea"/>
                <a:cs typeface="+mn-cs"/>
              </a:rPr>
              <a:t>base-10</a:t>
            </a:r>
            <a:r>
              <a:rPr lang="en-US" sz="1100" b="0" i="0" kern="1200" dirty="0" smtClean="0">
                <a:solidFill>
                  <a:schemeClr val="tx1"/>
                </a:solidFill>
                <a:effectLst/>
                <a:latin typeface="+mn-lt"/>
                <a:ea typeface="+mn-ea"/>
                <a:cs typeface="+mn-cs"/>
              </a:rPr>
              <a:t>, from 0 to 9), but hexadecimal has 16 digits, from 0 to f.</a:t>
            </a:r>
          </a:p>
          <a:p>
            <a:pPr lvl="0" rtl="0">
              <a:spcBef>
                <a:spcPts val="0"/>
              </a:spcBef>
              <a:buNone/>
            </a:pPr>
            <a:r>
              <a:rPr lang="en-US" sz="1100" dirty="0" smtClean="0"/>
              <a:t>Basically, the three-digit version is a compressed version of the six-digit (#ff0000 becomes #f00, #cc9966 becomes #c96, etc.). The three-digit version is easier to decipher (the first digit, like the first value in RGB, is red, the second green and the third blue) but the six-digit version gives you more control over the exact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Colors can be applied by using color and background-color (note that this must be the American English “color” and not “</a:t>
            </a:r>
            <a:r>
              <a:rPr lang="en-US" sz="1100" dirty="0" err="1" smtClean="0"/>
              <a:t>colour</a:t>
            </a:r>
            <a:r>
              <a:rPr lang="en-US" sz="1100" dirty="0" smtClean="0"/>
              <a:t>”).</a:t>
            </a:r>
          </a:p>
          <a:p>
            <a:r>
              <a:rPr lang="en-US" sz="1100" b="1" dirty="0" smtClean="0"/>
              <a:t>RGB</a:t>
            </a:r>
            <a:r>
              <a:rPr lang="en-US" sz="1100" dirty="0" smtClean="0"/>
              <a:t>: (red/green/blue) values of combinations between 0 and 255. </a:t>
            </a:r>
          </a:p>
          <a:p>
            <a:r>
              <a:rPr lang="en-US" sz="1100" dirty="0" smtClean="0"/>
              <a:t>0 is lowest level (no red) </a:t>
            </a:r>
          </a:p>
          <a:p>
            <a:r>
              <a:rPr lang="en-US" sz="1100" dirty="0" smtClean="0"/>
              <a:t>255 is the highest level (full red) These values can also be a percentage. </a:t>
            </a:r>
          </a:p>
          <a:p>
            <a:r>
              <a:rPr lang="en-US" sz="1100" i="1" dirty="0" smtClean="0"/>
              <a:t>Example:</a:t>
            </a:r>
            <a:r>
              <a:rPr lang="en-US" sz="1100" dirty="0" smtClean="0"/>
              <a:t> </a:t>
            </a:r>
            <a:r>
              <a:rPr lang="hu-HU" sz="1100" dirty="0" err="1" smtClean="0"/>
              <a:t>rgb</a:t>
            </a:r>
            <a:r>
              <a:rPr lang="hu-HU" sz="1100" dirty="0" smtClean="0"/>
              <a:t>(255,0,0)</a:t>
            </a:r>
          </a:p>
          <a:p>
            <a:r>
              <a:rPr lang="hu-HU" sz="1100" dirty="0" err="1" smtClean="0"/>
              <a:t>rgb</a:t>
            </a:r>
            <a:r>
              <a:rPr lang="hu-HU" sz="1100" dirty="0" smtClean="0"/>
              <a:t>(100%,0%,0%)</a:t>
            </a:r>
            <a:endParaRPr lang="en-US" sz="1100" dirty="0" smtClean="0"/>
          </a:p>
          <a:p>
            <a:r>
              <a:rPr lang="en-US" sz="1100" b="1" dirty="0" smtClean="0"/>
              <a:t>Hex code</a:t>
            </a:r>
            <a:r>
              <a:rPr lang="en-US" sz="1100" dirty="0" smtClean="0"/>
              <a:t>=The hex number starts with a hash character (</a:t>
            </a:r>
            <a:r>
              <a:rPr lang="en-US" sz="1100" b="1" dirty="0" smtClean="0"/>
              <a:t>#</a:t>
            </a:r>
            <a:r>
              <a:rPr lang="en-US" sz="1100" dirty="0" smtClean="0"/>
              <a:t>) and can be three or six digits in length. </a:t>
            </a:r>
          </a:p>
          <a:p>
            <a:r>
              <a:rPr lang="en-US" sz="1100" i="1" dirty="0" smtClean="0"/>
              <a:t>Example:</a:t>
            </a:r>
            <a:r>
              <a:rPr lang="en-US" sz="1100" dirty="0" smtClean="0"/>
              <a:t> </a:t>
            </a:r>
            <a:r>
              <a:rPr lang="hu-HU" sz="1100" dirty="0" smtClean="0"/>
              <a:t>#ff0000</a:t>
            </a:r>
          </a:p>
          <a:p>
            <a:r>
              <a:rPr lang="hu-HU" sz="1100" dirty="0" smtClean="0"/>
              <a:t>#f00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1405792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Apply color and background properties to most HTML elements, including body, which would change the colors of the page and everything in it.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Save </a:t>
            </a:r>
            <a:r>
              <a:rPr lang="en-US" sz="1100" dirty="0" smtClean="0"/>
              <a:t>the CSS file and refresh your browser. </a:t>
            </a:r>
            <a:endParaRPr lang="en" dirty="0"/>
          </a:p>
        </p:txBody>
      </p:sp>
    </p:spTree>
    <p:extLst>
      <p:ext uri="{BB962C8B-B14F-4D97-AF65-F5344CB8AC3E}">
        <p14:creationId xmlns:p14="http://schemas.microsoft.com/office/powerpoint/2010/main" val="864038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Font-weight</a:t>
            </a:r>
            <a:r>
              <a:rPr lang="en-US" sz="1100" dirty="0" smtClean="0"/>
              <a:t> = thickness of font and whether it’s bold or not (common values are bold or normal)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Font-style</a:t>
            </a:r>
            <a:r>
              <a:rPr lang="en-US" sz="1100" dirty="0" smtClean="0"/>
              <a:t> = whether the text is italic or not. It can be font-style: italic or font-style: normal.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smtClean="0"/>
              <a:t>Text-transform</a:t>
            </a:r>
            <a:r>
              <a:rPr lang="en-US" sz="1100" dirty="0" smtClean="0"/>
              <a:t> = changes case of text (capitalize, lowercase, uppercase, none).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lvl="0" rtl="0">
              <a:spcBef>
                <a:spcPts val="0"/>
              </a:spcBef>
              <a:buNone/>
            </a:pPr>
            <a:endParaRPr lang="en" dirty="0"/>
          </a:p>
        </p:txBody>
      </p:sp>
    </p:spTree>
    <p:extLst>
      <p:ext uri="{BB962C8B-B14F-4D97-AF65-F5344CB8AC3E}">
        <p14:creationId xmlns:p14="http://schemas.microsoft.com/office/powerpoint/2010/main" val="793146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342900" indent="-342900">
              <a:buFont typeface="Arial" charset="0"/>
              <a:buChar char="•"/>
            </a:pPr>
            <a:r>
              <a:rPr lang="en-US" sz="1100" dirty="0" smtClean="0"/>
              <a:t>The </a:t>
            </a:r>
            <a:r>
              <a:rPr lang="en-US" sz="1100" b="1" dirty="0" smtClean="0"/>
              <a:t>letter-spacing</a:t>
            </a:r>
            <a:r>
              <a:rPr lang="en-US" sz="1100" dirty="0" smtClean="0"/>
              <a:t> and </a:t>
            </a:r>
            <a:r>
              <a:rPr lang="en-US" sz="1100" b="1" dirty="0" smtClean="0"/>
              <a:t>word-spacing</a:t>
            </a:r>
            <a:r>
              <a:rPr lang="en-US" sz="1100" dirty="0" smtClean="0"/>
              <a:t> properties are for spacing between letters or words. The value can be a length or normal.</a:t>
            </a:r>
          </a:p>
          <a:p>
            <a:pPr marL="342900" indent="-342900">
              <a:buFont typeface="Arial" charset="0"/>
              <a:buChar char="•"/>
            </a:pPr>
            <a:r>
              <a:rPr lang="en-US" sz="1100" dirty="0" smtClean="0"/>
              <a:t>The </a:t>
            </a:r>
            <a:r>
              <a:rPr lang="en-US" sz="1100" b="1" dirty="0" smtClean="0"/>
              <a:t>line-height</a:t>
            </a:r>
            <a:r>
              <a:rPr lang="en-US" sz="1100" dirty="0" smtClean="0"/>
              <a:t> property sets the height of the lines in an element, such as a paragraph, without adjusting the size of the font. It can be a number (which specifies a multiple of the font size, so “2” will be two times the font size, for example), a length, a percentage, or normal.</a:t>
            </a:r>
          </a:p>
          <a:p>
            <a:pPr marL="342900" indent="-342900">
              <a:buFont typeface="Arial" charset="0"/>
              <a:buChar char="•"/>
            </a:pPr>
            <a:r>
              <a:rPr lang="en-US" sz="1100" dirty="0" smtClean="0"/>
              <a:t>The </a:t>
            </a:r>
            <a:r>
              <a:rPr lang="en-US" sz="1100" b="1" dirty="0" smtClean="0">
                <a:solidFill>
                  <a:schemeClr val="tx1"/>
                </a:solidFill>
              </a:rPr>
              <a:t>text-align</a:t>
            </a:r>
            <a:r>
              <a:rPr lang="en-US" sz="1100" dirty="0" smtClean="0"/>
              <a:t> property will align the text inside an element to left, right, center, or justify.</a:t>
            </a:r>
          </a:p>
          <a:p>
            <a:pPr marL="342900" indent="-342900">
              <a:buFont typeface="Arial" charset="0"/>
              <a:buChar char="•"/>
            </a:pPr>
            <a:r>
              <a:rPr lang="en-US" sz="1100" dirty="0" smtClean="0"/>
              <a:t>The </a:t>
            </a:r>
            <a:r>
              <a:rPr lang="en-US" sz="1100" b="1" dirty="0" smtClean="0"/>
              <a:t>text-indent</a:t>
            </a:r>
            <a:r>
              <a:rPr lang="en-US" sz="1100" dirty="0" smtClean="0"/>
              <a:t> property will indent the first line of a paragraph, for example, to a given length or percentage. This is a style traditionally used in print, but rarely in digital media such as the web.</a:t>
            </a:r>
          </a:p>
          <a:p>
            <a:pPr lvl="0" rtl="0">
              <a:spcBef>
                <a:spcPts val="0"/>
              </a:spcBef>
              <a:buNone/>
            </a:pPr>
            <a:endParaRPr lang="en" dirty="0"/>
          </a:p>
        </p:txBody>
      </p:sp>
    </p:spTree>
    <p:extLst>
      <p:ext uri="{BB962C8B-B14F-4D97-AF65-F5344CB8AC3E}">
        <p14:creationId xmlns:p14="http://schemas.microsoft.com/office/powerpoint/2010/main" val="11596099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i="0" u="none" strike="noStrike" kern="1200" dirty="0" smtClean="0">
                <a:solidFill>
                  <a:schemeClr val="tx1"/>
                </a:solidFill>
                <a:effectLst/>
                <a:latin typeface="+mn-lt"/>
                <a:ea typeface="+mn-ea"/>
                <a:cs typeface="+mn-cs"/>
              </a:rPr>
              <a:t>Border-width</a:t>
            </a:r>
            <a:r>
              <a:rPr lang="en-US" i="0" dirty="0" smtClean="0">
                <a:effectLst/>
              </a:rPr>
              <a:t> sets the </a:t>
            </a:r>
            <a:r>
              <a:rPr lang="en-US" b="1" i="0" dirty="0" smtClean="0">
                <a:effectLst/>
              </a:rPr>
              <a:t>width</a:t>
            </a:r>
            <a:r>
              <a:rPr lang="en-US" i="0" dirty="0" smtClean="0">
                <a:effectLst/>
              </a:rPr>
              <a:t> of the border, most commonly using pixels as a value. There are also properties for </a:t>
            </a:r>
            <a:r>
              <a:rPr lang="en-US" sz="1100" i="0" u="none" strike="noStrike" kern="1200" dirty="0" smtClean="0">
                <a:solidFill>
                  <a:schemeClr val="tx1"/>
                </a:solidFill>
                <a:effectLst/>
                <a:latin typeface="+mn-lt"/>
                <a:ea typeface="+mn-ea"/>
                <a:cs typeface="+mn-cs"/>
              </a:rPr>
              <a:t>border-top-width,</a:t>
            </a:r>
            <a:r>
              <a:rPr lang="en-US" sz="1100" i="0" u="none" strike="noStrike" kern="1200" baseline="0" dirty="0" smtClean="0">
                <a:solidFill>
                  <a:schemeClr val="tx1"/>
                </a:solidFill>
                <a:effectLst/>
                <a:latin typeface="+mn-lt"/>
                <a:ea typeface="+mn-ea"/>
                <a:cs typeface="+mn-cs"/>
              </a:rPr>
              <a:t> border-right-width</a:t>
            </a:r>
            <a:r>
              <a:rPr lang="en-US" i="0" dirty="0" smtClean="0">
                <a:effectLst/>
              </a:rPr>
              <a:t>, </a:t>
            </a:r>
            <a:r>
              <a:rPr lang="en-US" sz="1100" i="0" u="none" strike="noStrike" kern="1200" dirty="0" smtClean="0">
                <a:solidFill>
                  <a:schemeClr val="tx1"/>
                </a:solidFill>
                <a:effectLst/>
                <a:latin typeface="+mn-lt"/>
                <a:ea typeface="+mn-ea"/>
                <a:cs typeface="+mn-cs"/>
              </a:rPr>
              <a:t>border-bottom-width</a:t>
            </a:r>
            <a:r>
              <a:rPr lang="en-US" i="0" dirty="0" smtClean="0">
                <a:effectLst/>
              </a:rPr>
              <a:t> and </a:t>
            </a:r>
            <a:r>
              <a:rPr lang="en-US" sz="1100" i="0" u="none" strike="noStrike" kern="1200" dirty="0" smtClean="0">
                <a:solidFill>
                  <a:schemeClr val="tx1"/>
                </a:solidFill>
                <a:effectLst/>
                <a:latin typeface="+mn-lt"/>
                <a:ea typeface="+mn-ea"/>
                <a:cs typeface="+mn-cs"/>
              </a:rPr>
              <a:t>border-left-width</a:t>
            </a:r>
            <a:r>
              <a:rPr lang="en-US" i="0" dirty="0" smtClean="0">
                <a:effectLst/>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To make a border around an element, all you need is border-style. The values can be solid, dotted, dashed, double, groove, ridge, inset and outset.</a:t>
            </a:r>
            <a:endParaRPr lang="en-US" i="0" dirty="0" smtClean="0">
              <a:effectLst/>
            </a:endParaRPr>
          </a:p>
          <a:p>
            <a:r>
              <a:rPr lang="en-US" i="0" dirty="0" smtClean="0">
                <a:effectLst/>
              </a:rPr>
              <a:t>Border-color</a:t>
            </a:r>
            <a:r>
              <a:rPr lang="en-US" i="0" dirty="0" smtClean="0">
                <a:effectLst/>
              </a:rPr>
              <a:t> sets the </a:t>
            </a:r>
            <a:r>
              <a:rPr lang="en-US" b="1" i="0" dirty="0" smtClean="0">
                <a:effectLst/>
              </a:rPr>
              <a:t>color</a:t>
            </a:r>
            <a:r>
              <a:rPr lang="en-US" i="0" dirty="0" smtClean="0">
                <a:effectLst/>
              </a:rPr>
              <a:t>.</a:t>
            </a:r>
          </a:p>
          <a:p>
            <a:endParaRPr lang="en-US" i="0" dirty="0" smtClean="0">
              <a:effectLst/>
            </a:endParaRPr>
          </a:p>
          <a:p>
            <a:r>
              <a:rPr lang="en-US" sz="1100" dirty="0" smtClean="0"/>
              <a:t>Margins, padding and borders are all part of what’s known as </a:t>
            </a:r>
            <a:r>
              <a:rPr lang="en-US" sz="1100" b="1" dirty="0" smtClean="0"/>
              <a:t>the Box Model</a:t>
            </a:r>
            <a:r>
              <a:rPr lang="en-US" sz="1100" dirty="0" smtClean="0"/>
              <a:t>. The Box Model works like this: in the middle you have the content area (let’s say an image), surrounding that you have the padding, surrounding that you have the border and surrounding that you have the margin.</a:t>
            </a:r>
          </a:p>
          <a:p>
            <a:endParaRPr lang="en-US" sz="1100" dirty="0" smtClean="0"/>
          </a:p>
          <a:p>
            <a:r>
              <a:rPr lang="en-US" sz="1100" dirty="0" smtClean="0"/>
              <a:t>The Box Model can be applied to every element on the page, which gives great flexibility.</a:t>
            </a:r>
          </a:p>
          <a:p>
            <a:endParaRPr lang="en-US" sz="1100" dirty="0" smtClean="0"/>
          </a:p>
          <a:p>
            <a:endParaRPr lang="en-US" i="0" dirty="0" smtClean="0">
              <a:effectLst/>
            </a:endParaRPr>
          </a:p>
          <a:p>
            <a:r>
              <a:rPr lang="en-US" sz="1100" i="0" u="none" strike="noStrike" kern="1200" dirty="0" smtClean="0">
                <a:solidFill>
                  <a:schemeClr val="tx1"/>
                </a:solidFill>
                <a:effectLst/>
                <a:latin typeface="+mn-lt"/>
                <a:ea typeface="+mn-ea"/>
                <a:cs typeface="+mn-cs"/>
                <a:hlinkClick r:id="rId3"/>
              </a:rPr>
              <a:t/>
            </a:r>
            <a:br>
              <a:rPr lang="en-US" sz="1100" i="0" u="none" strike="noStrike" kern="1200" dirty="0" smtClean="0">
                <a:solidFill>
                  <a:schemeClr val="tx1"/>
                </a:solidFill>
                <a:effectLst/>
                <a:latin typeface="+mn-lt"/>
                <a:ea typeface="+mn-ea"/>
                <a:cs typeface="+mn-cs"/>
                <a:hlinkClick r:id="rId3"/>
              </a:rPr>
            </a:br>
            <a:endParaRPr lang="en" dirty="0"/>
          </a:p>
        </p:txBody>
      </p:sp>
    </p:spTree>
    <p:extLst>
      <p:ext uri="{BB962C8B-B14F-4D97-AF65-F5344CB8AC3E}">
        <p14:creationId xmlns:p14="http://schemas.microsoft.com/office/powerpoint/2010/main" val="797843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 dirty="0"/>
          </a:p>
        </p:txBody>
      </p:sp>
    </p:spTree>
    <p:extLst>
      <p:ext uri="{BB962C8B-B14F-4D97-AF65-F5344CB8AC3E}">
        <p14:creationId xmlns:p14="http://schemas.microsoft.com/office/powerpoint/2010/main" val="1635866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These are recommended tools and resources for further</a:t>
            </a:r>
            <a:r>
              <a:rPr lang="en-US" baseline="0" dirty="0" smtClean="0"/>
              <a:t> study.</a:t>
            </a:r>
            <a:endParaRPr lang="en" dirty="0"/>
          </a:p>
        </p:txBody>
      </p:sp>
    </p:spTree>
    <p:extLst>
      <p:ext uri="{BB962C8B-B14F-4D97-AF65-F5344CB8AC3E}">
        <p14:creationId xmlns:p14="http://schemas.microsoft.com/office/powerpoint/2010/main" val="304175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57414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Save the CSS file and refresh your browser. </a:t>
            </a:r>
            <a:endParaRPr lang="en" dirty="0"/>
          </a:p>
        </p:txBody>
      </p:sp>
    </p:spTree>
    <p:extLst>
      <p:ext uri="{BB962C8B-B14F-4D97-AF65-F5344CB8AC3E}">
        <p14:creationId xmlns:p14="http://schemas.microsoft.com/office/powerpoint/2010/main" val="155860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Today we will be doing a deep dive into HTML and CSS.  JavaScript is a more advanced programming</a:t>
            </a:r>
            <a:r>
              <a:rPr lang="en-US" baseline="0" dirty="0" smtClean="0"/>
              <a:t> language and will be covered in our next course, on 9/29.  Be sure to sign up for that if you haven’t already!</a:t>
            </a:r>
            <a:endParaRPr dirty="0"/>
          </a:p>
        </p:txBody>
      </p:sp>
    </p:spTree>
    <p:extLst>
      <p:ext uri="{BB962C8B-B14F-4D97-AF65-F5344CB8AC3E}">
        <p14:creationId xmlns:p14="http://schemas.microsoft.com/office/powerpoint/2010/main" val="228505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8576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53031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dk1"/>
                </a:solidFill>
                <a:latin typeface="Arial" charset="0"/>
                <a:ea typeface="Arial" charset="0"/>
                <a:cs typeface="Arial" charset="0"/>
                <a:sym typeface="Calibri"/>
              </a:rPr>
              <a:t>Your computer can tell the difference between a </a:t>
            </a:r>
            <a:r>
              <a:rPr lang="en-US" sz="1100" b="1" dirty="0" smtClean="0">
                <a:solidFill>
                  <a:schemeClr val="dk1"/>
                </a:solidFill>
                <a:latin typeface="Arial" charset="0"/>
                <a:ea typeface="Arial" charset="0"/>
                <a:cs typeface="Arial" charset="0"/>
                <a:sym typeface="Calibri"/>
              </a:rPr>
              <a:t>headline</a:t>
            </a:r>
            <a:r>
              <a:rPr lang="en-US" sz="1100" dirty="0" smtClean="0">
                <a:solidFill>
                  <a:schemeClr val="dk1"/>
                </a:solidFill>
                <a:latin typeface="Arial" charset="0"/>
                <a:ea typeface="Arial" charset="0"/>
                <a:cs typeface="Arial" charset="0"/>
                <a:sym typeface="Calibri"/>
              </a:rPr>
              <a:t> and a bunch of </a:t>
            </a:r>
            <a:r>
              <a:rPr lang="en-US" sz="1100" b="1" dirty="0" smtClean="0">
                <a:solidFill>
                  <a:schemeClr val="dk1"/>
                </a:solidFill>
                <a:latin typeface="Arial" charset="0"/>
                <a:ea typeface="Arial" charset="0"/>
                <a:cs typeface="Arial" charset="0"/>
                <a:sym typeface="Calibri"/>
              </a:rPr>
              <a:t>paragraphs</a:t>
            </a:r>
            <a:r>
              <a:rPr lang="en-US" sz="1100" dirty="0" smtClean="0">
                <a:solidFill>
                  <a:schemeClr val="dk1"/>
                </a:solidFill>
                <a:latin typeface="Arial" charset="0"/>
                <a:ea typeface="Arial" charset="0"/>
                <a:cs typeface="Arial" charset="0"/>
                <a:sym typeface="Calibri"/>
              </a:rPr>
              <a:t> because each individual element has its own tag.</a:t>
            </a:r>
          </a:p>
          <a:p>
            <a:pPr lvl="0" rtl="0">
              <a:spcBef>
                <a:spcPts val="0"/>
              </a:spcBef>
              <a:buNone/>
            </a:pPr>
            <a:endParaRPr lang="en" dirty="0"/>
          </a:p>
        </p:txBody>
      </p:sp>
    </p:spTree>
    <p:extLst>
      <p:ext uri="{BB962C8B-B14F-4D97-AF65-F5344CB8AC3E}">
        <p14:creationId xmlns:p14="http://schemas.microsoft.com/office/powerpoint/2010/main" val="187872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github.com/prioberoi/R_intro_to_data_analysis"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com/" TargetMode="External"/><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mailto:poberoi@doc.gov" TargetMode="External"/><Relationship Id="rId5" Type="http://schemas.openxmlformats.org/officeDocument/2006/relationships/hyperlink" Target="mailto:DataAcademy@doc.gov" TargetMode="External"/><Relationship Id="rId6"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htmldog.com/linkto/"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htmldog.com/linkto/"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placekitten.com/200/300"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dataacademy.commerce.gov/previous-courses.html" TargetMode="External"/><Relationship Id="rId5" Type="http://schemas.openxmlformats.org/officeDocument/2006/relationships/hyperlink" Target="mailto:dataacademy@doc.gov"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io/dcwebmaven/pen/gwAkxz"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codepen.io/dcwebmaven/pen/rrZqrW" TargetMode="External"/><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codepen.com/" TargetMode="External"/><Relationship Id="rId5" Type="http://schemas.openxmlformats.org/officeDocument/2006/relationships/hyperlink" Target="https://developers.google.com/web/tools/chrome-devtools/?hl=en" TargetMode="External"/><Relationship Id="rId6" Type="http://schemas.openxmlformats.org/officeDocument/2006/relationships/hyperlink" Target="https://developer.mozilla.org/en-US/docs/Tools/Tools_Toolbox" TargetMode="External"/><Relationship Id="rId7" Type="http://schemas.openxmlformats.org/officeDocument/2006/relationships/hyperlink" Target="https://developer.microsoft.com/en-us/microsoft-edge/platform/documentation/f12-devtools-guide/" TargetMode="External"/><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w3schools.com/" TargetMode="External"/><Relationship Id="rId5" Type="http://schemas.openxmlformats.org/officeDocument/2006/relationships/hyperlink" Target="https://www.codecademy.com/" TargetMode="External"/><Relationship Id="rId6" Type="http://schemas.openxmlformats.org/officeDocument/2006/relationships/hyperlink" Target="https://www.coursera.org/courses?languages=en&amp;query=programming" TargetMode="External"/><Relationship Id="rId7" Type="http://schemas.openxmlformats.org/officeDocument/2006/relationships/hyperlink" Target="https://www.edx.org/" TargetMode="External"/><Relationship Id="rId8" Type="http://schemas.openxmlformats.org/officeDocument/2006/relationships/hyperlink" Target="https://www.khanacademy.org/" TargetMode="External"/><Relationship Id="rId9" Type="http://schemas.openxmlformats.org/officeDocument/2006/relationships/hyperlink" Target="https://www.freecodecamp.com/" TargetMode="External"/><Relationship Id="rId10" Type="http://schemas.openxmlformats.org/officeDocument/2006/relationships/hyperlink" Target="http://www.html5rocks.com/en/"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331000" y="1578825"/>
            <a:ext cx="8520600" cy="1001400"/>
          </a:xfrm>
          <a:prstGeom prst="rect">
            <a:avLst/>
          </a:prstGeom>
        </p:spPr>
        <p:txBody>
          <a:bodyPr lIns="91425" tIns="91425" rIns="91425" bIns="91425" anchor="t" anchorCtr="0">
            <a:noAutofit/>
          </a:bodyPr>
          <a:lstStyle/>
          <a:p>
            <a:pPr lvl="0" algn="ctr" rtl="0">
              <a:spcBef>
                <a:spcPts val="0"/>
              </a:spcBef>
              <a:buNone/>
            </a:pPr>
            <a:r>
              <a:rPr lang="en" sz="4800" dirty="0">
                <a:latin typeface="Calibri"/>
                <a:ea typeface="Calibri"/>
                <a:cs typeface="Calibri"/>
                <a:sym typeface="Calibri"/>
              </a:rPr>
              <a:t>Intro to </a:t>
            </a:r>
            <a:r>
              <a:rPr lang="en-US" sz="4800" dirty="0" smtClean="0">
                <a:latin typeface="Calibri"/>
                <a:ea typeface="Calibri"/>
                <a:cs typeface="Calibri"/>
                <a:sym typeface="Calibri"/>
              </a:rPr>
              <a:t>HTML and CSS</a:t>
            </a:r>
            <a:endParaRPr lang="en" sz="4800" dirty="0">
              <a:latin typeface="Calibri"/>
              <a:ea typeface="Calibri"/>
              <a:cs typeface="Calibri"/>
              <a:sym typeface="Calibri"/>
            </a:endParaRPr>
          </a:p>
        </p:txBody>
      </p:sp>
      <p:sp>
        <p:nvSpPr>
          <p:cNvPr id="56" name="Shape 56"/>
          <p:cNvSpPr txBox="1">
            <a:spLocks noGrp="1"/>
          </p:cNvSpPr>
          <p:nvPr>
            <p:ph type="subTitle" idx="4294967295"/>
          </p:nvPr>
        </p:nvSpPr>
        <p:spPr>
          <a:xfrm>
            <a:off x="311700" y="2466425"/>
            <a:ext cx="8520600" cy="792600"/>
          </a:xfrm>
          <a:prstGeom prst="rect">
            <a:avLst/>
          </a:prstGeom>
        </p:spPr>
        <p:txBody>
          <a:bodyPr lIns="91425" tIns="91425" rIns="91425" bIns="91425" anchor="t" anchorCtr="0">
            <a:noAutofit/>
          </a:bodyPr>
          <a:lstStyle/>
          <a:p>
            <a:pPr lvl="0" algn="ctr" rtl="0">
              <a:spcBef>
                <a:spcPts val="0"/>
              </a:spcBef>
              <a:spcAft>
                <a:spcPts val="0"/>
              </a:spcAft>
              <a:buNone/>
            </a:pPr>
            <a:r>
              <a:rPr lang="en-US" sz="2400" dirty="0" err="1" smtClean="0">
                <a:latin typeface="Calibri"/>
                <a:ea typeface="Calibri"/>
                <a:cs typeface="Calibri"/>
                <a:sym typeface="Calibri"/>
              </a:rPr>
              <a:t>Natassja</a:t>
            </a:r>
            <a:r>
              <a:rPr lang="en-US" sz="2400" dirty="0" smtClean="0">
                <a:latin typeface="Calibri"/>
                <a:ea typeface="Calibri"/>
                <a:cs typeface="Calibri"/>
                <a:sym typeface="Calibri"/>
              </a:rPr>
              <a:t> </a:t>
            </a:r>
            <a:r>
              <a:rPr lang="en-US" sz="2400" dirty="0" err="1" smtClean="0">
                <a:latin typeface="Calibri"/>
                <a:ea typeface="Calibri"/>
                <a:cs typeface="Calibri"/>
                <a:sym typeface="Calibri"/>
              </a:rPr>
              <a:t>Linzau</a:t>
            </a:r>
            <a:endParaRPr lang="en" sz="2400" dirty="0">
              <a:latin typeface="Calibri"/>
              <a:ea typeface="Calibri"/>
              <a:cs typeface="Calibri"/>
              <a:sym typeface="Calibri"/>
            </a:endParaRPr>
          </a:p>
          <a:p>
            <a:pPr lvl="0" algn="ctr" rtl="0">
              <a:spcBef>
                <a:spcPts val="0"/>
              </a:spcBef>
              <a:spcAft>
                <a:spcPts val="0"/>
              </a:spcAft>
              <a:buNone/>
            </a:pPr>
            <a:r>
              <a:rPr lang="en-US" sz="2400" dirty="0">
                <a:latin typeface="Calibri"/>
                <a:ea typeface="Calibri"/>
                <a:cs typeface="Calibri"/>
                <a:sym typeface="Calibri"/>
              </a:rPr>
              <a:t>9</a:t>
            </a:r>
            <a:r>
              <a:rPr lang="en" sz="2400" dirty="0" smtClean="0">
                <a:latin typeface="Calibri"/>
                <a:ea typeface="Calibri"/>
                <a:cs typeface="Calibri"/>
                <a:sym typeface="Calibri"/>
              </a:rPr>
              <a:t>/1</a:t>
            </a:r>
            <a:r>
              <a:rPr lang="en-US" sz="2400" dirty="0" smtClean="0">
                <a:latin typeface="Calibri"/>
                <a:ea typeface="Calibri"/>
                <a:cs typeface="Calibri"/>
                <a:sym typeface="Calibri"/>
              </a:rPr>
              <a:t>5</a:t>
            </a:r>
            <a:r>
              <a:rPr lang="en" sz="2400" dirty="0" smtClean="0">
                <a:latin typeface="Calibri"/>
                <a:ea typeface="Calibri"/>
                <a:cs typeface="Calibri"/>
                <a:sym typeface="Calibri"/>
              </a:rPr>
              <a:t>/2016</a:t>
            </a:r>
            <a:endParaRPr lang="en" sz="2400" dirty="0">
              <a:latin typeface="Calibri"/>
              <a:ea typeface="Calibri"/>
              <a:cs typeface="Calibri"/>
              <a:sym typeface="Calibri"/>
            </a:endParaRPr>
          </a:p>
          <a:p>
            <a:pPr lvl="0" algn="ctr" rtl="0">
              <a:spcBef>
                <a:spcPts val="0"/>
              </a:spcBef>
              <a:spcAft>
                <a:spcPts val="0"/>
              </a:spcAft>
              <a:buNone/>
            </a:pPr>
            <a:endParaRPr sz="2400" dirty="0">
              <a:latin typeface="Calibri"/>
              <a:ea typeface="Calibri"/>
              <a:cs typeface="Calibri"/>
              <a:sym typeface="Calibri"/>
            </a:endParaRPr>
          </a:p>
          <a:p>
            <a:pPr lvl="0" algn="ctr" rtl="0">
              <a:spcBef>
                <a:spcPts val="0"/>
              </a:spcBef>
              <a:spcAft>
                <a:spcPts val="0"/>
              </a:spcAft>
              <a:buNone/>
            </a:pPr>
            <a:endParaRPr lang="en" sz="2400" dirty="0">
              <a:latin typeface="Calibri"/>
              <a:ea typeface="Calibri"/>
              <a:cs typeface="Calibri"/>
              <a:sym typeface="Calibri"/>
            </a:endParaRPr>
          </a:p>
          <a:p>
            <a:pPr lvl="0" algn="ctr" rtl="0">
              <a:spcBef>
                <a:spcPts val="0"/>
              </a:spcBef>
              <a:spcAft>
                <a:spcPts val="0"/>
              </a:spcAft>
              <a:buNone/>
            </a:pPr>
            <a:endParaRPr lang="en" sz="2400" u="sng" dirty="0">
              <a:solidFill>
                <a:schemeClr val="hlink"/>
              </a:solidFill>
              <a:latin typeface="Calibri"/>
              <a:ea typeface="Calibri"/>
              <a:cs typeface="Calibri"/>
              <a:sym typeface="Calibri"/>
              <a:hlinkClick r:id="rId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7" name="Shape 77"/>
          <p:cNvSpPr txBox="1"/>
          <p:nvPr/>
        </p:nvSpPr>
        <p:spPr>
          <a:xfrm>
            <a:off x="545496" y="531826"/>
            <a:ext cx="8269200" cy="769860"/>
          </a:xfrm>
          <a:prstGeom prst="rect">
            <a:avLst/>
          </a:prstGeom>
          <a:noFill/>
          <a:ln>
            <a:noFill/>
          </a:ln>
        </p:spPr>
        <p:txBody>
          <a:bodyPr lIns="91425" tIns="91425" rIns="91425" bIns="91425" anchor="t" anchorCtr="0">
            <a:noAutofit/>
          </a:bodyPr>
          <a:lstStyle/>
          <a:p>
            <a:pPr lvl="0" algn="ctr" rtl="0">
              <a:spcBef>
                <a:spcPts val="0"/>
              </a:spcBef>
              <a:buNone/>
            </a:pPr>
            <a:r>
              <a:rPr lang="en-US" sz="3600" smtClean="0">
                <a:ln w="0"/>
                <a:solidFill>
                  <a:schemeClr val="tx1"/>
                </a:solidFill>
                <a:effectLst>
                  <a:outerShdw blurRad="38100" dist="19050" dir="2700000" algn="tl" rotWithShape="0">
                    <a:schemeClr val="dk1">
                      <a:alpha val="40000"/>
                    </a:schemeClr>
                  </a:outerShdw>
                </a:effectLst>
                <a:latin typeface="Calibri"/>
                <a:ea typeface="Calibri"/>
                <a:cs typeface="Calibri"/>
                <a:sym typeface="Calibri"/>
              </a:rPr>
              <a:t>HTML </a:t>
            </a:r>
            <a:r>
              <a:rPr lang="en-US" sz="3600" dirty="0" smtClean="0">
                <a:ln w="0"/>
                <a:solidFill>
                  <a:schemeClr val="tx1"/>
                </a:solidFill>
                <a:effectLst>
                  <a:outerShdw blurRad="38100" dist="19050" dir="2700000" algn="tl" rotWithShape="0">
                    <a:schemeClr val="dk1">
                      <a:alpha val="40000"/>
                    </a:schemeClr>
                  </a:outerShdw>
                </a:effectLst>
                <a:latin typeface="Calibri"/>
                <a:ea typeface="Calibri"/>
                <a:cs typeface="Calibri"/>
                <a:sym typeface="Calibri"/>
              </a:rPr>
              <a:t>supports many types of media:</a:t>
            </a:r>
            <a:endParaRPr lang="en" sz="360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p:txBody>
      </p:sp>
      <p:sp>
        <p:nvSpPr>
          <p:cNvPr id="20" name="Shape 77"/>
          <p:cNvSpPr txBox="1"/>
          <p:nvPr/>
        </p:nvSpPr>
        <p:spPr>
          <a:xfrm>
            <a:off x="283028" y="3841814"/>
            <a:ext cx="8577943" cy="669886"/>
          </a:xfrm>
          <a:prstGeom prst="rect">
            <a:avLst/>
          </a:prstGeom>
          <a:noFill/>
          <a:ln>
            <a:noFill/>
          </a:ln>
        </p:spPr>
        <p:txBody>
          <a:bodyPr lIns="91425" tIns="91425" rIns="91425" bIns="91425" anchor="t" anchorCtr="0">
            <a:noAutofit/>
          </a:bodyPr>
          <a:lstStyle/>
          <a:p>
            <a:pPr lvl="0" algn="ctr"/>
            <a:endParaRPr lang="en" sz="2000" dirty="0">
              <a:solidFill>
                <a:schemeClr val="dk1"/>
              </a:solidFill>
              <a:latin typeface="Calibri"/>
              <a:ea typeface="Calibri"/>
              <a:cs typeface="Calibri"/>
              <a:sym typeface="Calibri"/>
            </a:endParaRPr>
          </a:p>
        </p:txBody>
      </p:sp>
      <p:sp>
        <p:nvSpPr>
          <p:cNvPr id="3" name="Rectangle 2"/>
          <p:cNvSpPr/>
          <p:nvPr/>
        </p:nvSpPr>
        <p:spPr>
          <a:xfrm>
            <a:off x="4389899" y="2417862"/>
            <a:ext cx="364202" cy="307777"/>
          </a:xfrm>
          <a:prstGeom prst="rect">
            <a:avLst/>
          </a:prstGeom>
        </p:spPr>
        <p:txBody>
          <a:bodyPr wrap="none">
            <a:spAutoFit/>
          </a:bodyPr>
          <a:lstStyle/>
          <a:p>
            <a:r>
              <a:rPr lang="en-US" dirty="0">
                <a:solidFill>
                  <a:srgbClr val="333333"/>
                </a:solidFill>
                <a:latin typeface="FontAwesome" charset="0"/>
              </a:rPr>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64205583"/>
              </p:ext>
            </p:extLst>
          </p:nvPr>
        </p:nvGraphicFramePr>
        <p:xfrm>
          <a:off x="283028" y="1385485"/>
          <a:ext cx="8225705" cy="2679785"/>
        </p:xfrm>
        <a:graphic>
          <a:graphicData uri="http://schemas.openxmlformats.org/drawingml/2006/table">
            <a:tbl>
              <a:tblPr firstRow="1" bandRow="1">
                <a:tableStyleId>{5C22544A-7EE6-4342-B048-85BDC9FD1C3A}</a:tableStyleId>
              </a:tblPr>
              <a:tblGrid>
                <a:gridCol w="1774329"/>
                <a:gridCol w="2338524"/>
                <a:gridCol w="2056426"/>
                <a:gridCol w="2056426"/>
              </a:tblGrid>
              <a:tr h="1186265">
                <a:tc>
                  <a:txBody>
                    <a:bodyPr/>
                    <a:lstStyle/>
                    <a:p>
                      <a:pPr algn="ctr"/>
                      <a:endParaRPr lang="en-US" dirty="0" smtClean="0"/>
                    </a:p>
                    <a:p>
                      <a:pPr algn="ctr"/>
                      <a:r>
                        <a:rPr lang="en-US" sz="4000" dirty="0" smtClean="0"/>
                        <a:t>&lt;p&gt;</a:t>
                      </a:r>
                      <a:endParaRPr lang="en-US" sz="4000" dirty="0">
                        <a:solidFill>
                          <a:schemeClr val="tx1"/>
                        </a:solidFill>
                      </a:endParaRPr>
                    </a:p>
                  </a:txBody>
                  <a:tcPr anchor="ctr"/>
                </a:tc>
                <a:tc>
                  <a:txBody>
                    <a:bodyPr/>
                    <a:lstStyle/>
                    <a:p>
                      <a:pPr algn="ctr"/>
                      <a:endParaRPr lang="en-US" dirty="0" smtClean="0"/>
                    </a:p>
                    <a:p>
                      <a:pPr algn="ctr"/>
                      <a:r>
                        <a:rPr lang="en-US" sz="3600" dirty="0" smtClean="0"/>
                        <a:t>&lt;audio</a:t>
                      </a:r>
                      <a:r>
                        <a:rPr lang="en-US" sz="3600" dirty="0" smtClean="0"/>
                        <a:t>&gt;</a:t>
                      </a:r>
                      <a:endParaRPr lang="en-US" sz="3600" dirty="0">
                        <a:solidFill>
                          <a:schemeClr val="tx1"/>
                        </a:solidFill>
                      </a:endParaRPr>
                    </a:p>
                  </a:txBody>
                  <a:tcPr anchor="ctr"/>
                </a:tc>
                <a:tc>
                  <a:txBody>
                    <a:bodyPr/>
                    <a:lstStyle/>
                    <a:p>
                      <a:pPr algn="ctr"/>
                      <a:endParaRPr lang="en-US" dirty="0" smtClean="0"/>
                    </a:p>
                    <a:p>
                      <a:pPr algn="ctr"/>
                      <a:r>
                        <a:rPr lang="en-US" sz="3600" dirty="0" smtClean="0"/>
                        <a:t>&lt;video&gt;</a:t>
                      </a:r>
                      <a:endParaRPr lang="en-US" sz="3600" dirty="0" smtClean="0">
                        <a:solidFill>
                          <a:schemeClr val="tx1"/>
                        </a:solidFill>
                      </a:endParaRPr>
                    </a:p>
                  </a:txBody>
                  <a:tcPr anchor="ctr"/>
                </a:tc>
                <a:tc>
                  <a:txBody>
                    <a:bodyPr/>
                    <a:lstStyle/>
                    <a:p>
                      <a:pPr algn="ctr"/>
                      <a:endParaRPr lang="en-US" dirty="0" smtClean="0"/>
                    </a:p>
                    <a:p>
                      <a:pPr algn="ctr"/>
                      <a:r>
                        <a:rPr lang="en-US" sz="3600" dirty="0" smtClean="0"/>
                        <a:t>&lt;li&gt;</a:t>
                      </a:r>
                      <a:endParaRPr lang="en-US" sz="3600" dirty="0">
                        <a:solidFill>
                          <a:schemeClr val="tx1"/>
                        </a:solidFill>
                      </a:endParaRPr>
                    </a:p>
                  </a:txBody>
                  <a:tcPr anchor="ctr"/>
                </a:tc>
              </a:tr>
              <a:tr h="1186265">
                <a:tc>
                  <a:txBody>
                    <a:bodyPr/>
                    <a:lstStyle/>
                    <a:p>
                      <a:pPr algn="ctr"/>
                      <a:endParaRPr lang="en-US" dirty="0" smtClean="0"/>
                    </a:p>
                    <a:p>
                      <a:pPr algn="ct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t>
                      </a:r>
                      <a:r>
                        <a:rPr lang="en-US" sz="3600" dirty="0" err="1" smtClean="0"/>
                        <a:t>img</a:t>
                      </a:r>
                      <a:r>
                        <a:rPr lang="en-US" sz="3600" dirty="0" smtClean="0"/>
                        <a:t>&gt;</a:t>
                      </a:r>
                      <a:endParaRPr lang="en-US" sz="3600" dirty="0" smtClean="0">
                        <a:solidFill>
                          <a:schemeClr val="tx1"/>
                        </a:solidFill>
                      </a:endParaRPr>
                    </a:p>
                    <a:p>
                      <a:pPr algn="ctr"/>
                      <a:endParaRPr lang="en-US" dirty="0" smtClean="0"/>
                    </a:p>
                  </a:txBody>
                  <a:tcPr/>
                </a:tc>
                <a:tc>
                  <a:txBody>
                    <a:bodyPr/>
                    <a:lstStyle/>
                    <a:p>
                      <a:pPr algn="ctr"/>
                      <a:endParaRPr lang="en-US" dirty="0" smtClean="0"/>
                    </a:p>
                    <a:p>
                      <a:pPr algn="ct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&lt;article&gt;</a:t>
                      </a:r>
                      <a:endParaRPr lang="en-US" sz="3600" dirty="0" smtClean="0">
                        <a:solidFill>
                          <a:schemeClr val="tx1"/>
                        </a:solidFill>
                      </a:endParaRPr>
                    </a:p>
                    <a:p>
                      <a:pPr algn="ctr"/>
                      <a:endParaRPr lang="en-US" dirty="0" smtClean="0"/>
                    </a:p>
                    <a:p>
                      <a:pPr algn="ct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&lt;button&gt;</a:t>
                      </a:r>
                      <a:endParaRPr lang="en-US" sz="36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dirty="0" smtClean="0"/>
                        <a:t>&lt;</a:t>
                      </a:r>
                      <a:r>
                        <a:rPr lang="en-US" sz="3600" dirty="0" err="1" smtClean="0"/>
                        <a:t>em</a:t>
                      </a:r>
                      <a:r>
                        <a:rPr lang="en-US" sz="3600" dirty="0" smtClean="0"/>
                        <a:t>&gt;</a:t>
                      </a:r>
                      <a:endParaRPr lang="en-US" sz="3600" dirty="0" smtClean="0">
                        <a:solidFill>
                          <a:schemeClr val="tx1"/>
                        </a:solidFill>
                      </a:endParaRPr>
                    </a:p>
                  </a:txBody>
                  <a:tcPr anchor="ctr"/>
                </a:tc>
              </a:tr>
            </a:tbl>
          </a:graphicData>
        </a:graphic>
      </p:graphicFrame>
    </p:spTree>
    <p:extLst>
      <p:ext uri="{BB962C8B-B14F-4D97-AF65-F5344CB8AC3E}">
        <p14:creationId xmlns:p14="http://schemas.microsoft.com/office/powerpoint/2010/main" val="193945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95" name="Shape 95"/>
          <p:cNvSpPr txBox="1"/>
          <p:nvPr/>
        </p:nvSpPr>
        <p:spPr>
          <a:xfrm>
            <a:off x="314827" y="47779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Open up your browser and navigate to your favorite webpage.</a:t>
            </a: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Right-click (for Windows) or </a:t>
            </a:r>
            <a:r>
              <a:rPr lang="en-US" sz="2800" dirty="0" err="1" smtClean="0">
                <a:solidFill>
                  <a:schemeClr val="dk1"/>
                </a:solidFill>
                <a:latin typeface="Calibri"/>
                <a:ea typeface="Calibri"/>
                <a:cs typeface="Calibri"/>
                <a:sym typeface="Calibri"/>
              </a:rPr>
              <a:t>Control+Click</a:t>
            </a:r>
            <a:r>
              <a:rPr lang="en-US" sz="2800" dirty="0" smtClean="0">
                <a:solidFill>
                  <a:schemeClr val="dk1"/>
                </a:solidFill>
                <a:latin typeface="Calibri"/>
                <a:ea typeface="Calibri"/>
                <a:cs typeface="Calibri"/>
                <a:sym typeface="Calibri"/>
              </a:rPr>
              <a:t> (for Mac) then select “View Page Source.” </a:t>
            </a:r>
          </a:p>
          <a:p>
            <a:pPr marL="465138" lvl="0" indent="-454025" algn="ctr" rtl="0">
              <a:spcBef>
                <a:spcPts val="0"/>
              </a:spcBef>
              <a:buAutoNum type="arabicPeriod"/>
            </a:pPr>
            <a:endParaRPr lang="en-US" sz="2800" dirty="0" smtClean="0">
              <a:solidFill>
                <a:schemeClr val="dk1"/>
              </a:solidFill>
              <a:latin typeface="Calibri"/>
              <a:ea typeface="Calibri"/>
              <a:cs typeface="Calibri"/>
              <a:sym typeface="Calibri"/>
            </a:endParaRPr>
          </a:p>
          <a:p>
            <a:pPr marL="465138" lvl="0" indent="-454025" rtl="0">
              <a:spcBef>
                <a:spcPts val="0"/>
              </a:spcBef>
              <a:buAutoNum type="arabicPeriod"/>
            </a:pPr>
            <a:endParaRPr lang="en-US" sz="2800" dirty="0" smtClean="0">
              <a:solidFill>
                <a:schemeClr val="dk1"/>
              </a:solidFill>
              <a:latin typeface="Calibri"/>
              <a:ea typeface="Calibri"/>
              <a:cs typeface="Calibri"/>
              <a:sym typeface="Calibri"/>
            </a:endParaRPr>
          </a:p>
          <a:p>
            <a:pPr marL="465138" lvl="0" indent="-454025" rtl="0">
              <a:spcBef>
                <a:spcPts val="0"/>
              </a:spcBef>
              <a:buAutoNum type="arabicPeriod"/>
            </a:pPr>
            <a:endParaRPr lang="en-US" sz="2800" dirty="0">
              <a:solidFill>
                <a:schemeClr val="dk1"/>
              </a:solidFill>
              <a:latin typeface="Calibri"/>
              <a:ea typeface="Calibri"/>
              <a:cs typeface="Calibri"/>
              <a:sym typeface="Calibri"/>
            </a:endParaRPr>
          </a:p>
          <a:p>
            <a:pPr marL="465138" lvl="0" indent="-454025" rtl="0">
              <a:spcBef>
                <a:spcPts val="0"/>
              </a:spcBef>
              <a:buAutoNum type="arabicPeriod"/>
            </a:pPr>
            <a:r>
              <a:rPr lang="en-US" sz="2800" dirty="0" smtClean="0">
                <a:solidFill>
                  <a:schemeClr val="dk1"/>
                </a:solidFill>
                <a:latin typeface="Calibri"/>
                <a:ea typeface="Calibri"/>
                <a:cs typeface="Calibri"/>
                <a:sym typeface="Calibri"/>
              </a:rPr>
              <a:t>See </a:t>
            </a:r>
            <a:r>
              <a:rPr lang="en-US" sz="2800" dirty="0" smtClean="0">
                <a:solidFill>
                  <a:schemeClr val="dk1"/>
                </a:solidFill>
                <a:latin typeface="Calibri"/>
                <a:ea typeface="Calibri"/>
                <a:cs typeface="Calibri"/>
                <a:sym typeface="Calibri"/>
              </a:rPr>
              <a:t>what tags</a:t>
            </a:r>
            <a:r>
              <a:rPr lang="en-US" sz="2800" dirty="0" smtClean="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you can </a:t>
            </a:r>
            <a:r>
              <a:rPr lang="en-US" sz="2800" dirty="0" smtClean="0">
                <a:solidFill>
                  <a:schemeClr val="dk1"/>
                </a:solidFill>
                <a:latin typeface="Calibri"/>
                <a:ea typeface="Calibri"/>
                <a:cs typeface="Calibri"/>
                <a:sym typeface="Calibri"/>
              </a:rPr>
              <a:t>find. </a:t>
            </a:r>
            <a:endParaRPr lang="en" sz="28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225" y="2421793"/>
            <a:ext cx="1185106" cy="1528885"/>
          </a:xfrm>
          <a:prstGeom prst="rect">
            <a:avLst/>
          </a:prstGeom>
        </p:spPr>
      </p:pic>
      <p:cxnSp>
        <p:nvCxnSpPr>
          <p:cNvPr id="4" name="Straight Arrow Connector 3"/>
          <p:cNvCxnSpPr/>
          <p:nvPr/>
        </p:nvCxnSpPr>
        <p:spPr>
          <a:xfrm>
            <a:off x="4664270" y="2774170"/>
            <a:ext cx="1148862" cy="879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91125" y="595879"/>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HTML and Cascading Style Sheets (CSS): What’s the difference?</a:t>
            </a:r>
            <a:endParaRPr lang="en" sz="3600" dirty="0">
              <a:solidFill>
                <a:schemeClr val="dk1"/>
              </a:solidFill>
              <a:latin typeface="Calibri"/>
              <a:ea typeface="Calibri"/>
              <a:cs typeface="Calibri"/>
              <a:sym typeface="Calibri"/>
            </a:endParaRPr>
          </a:p>
        </p:txBody>
      </p:sp>
      <p:sp>
        <p:nvSpPr>
          <p:cNvPr id="17" name="Shape 101"/>
          <p:cNvSpPr txBox="1"/>
          <p:nvPr/>
        </p:nvSpPr>
        <p:spPr>
          <a:xfrm>
            <a:off x="566354" y="2093154"/>
            <a:ext cx="8269200" cy="3050346"/>
          </a:xfrm>
          <a:prstGeom prst="rect">
            <a:avLst/>
          </a:prstGeom>
          <a:noFill/>
          <a:ln>
            <a:noFill/>
          </a:ln>
        </p:spPr>
        <p:txBody>
          <a:bodyPr lIns="91425" tIns="91425" rIns="91425" bIns="91425" anchor="t" anchorCtr="0">
            <a:noAutofit/>
          </a:bodyPr>
          <a:lstStyle/>
          <a:p>
            <a:pPr lvl="0" algn="ctr"/>
            <a:r>
              <a:rPr lang="en-US" sz="2800" dirty="0" smtClean="0">
                <a:solidFill>
                  <a:schemeClr val="dk1"/>
                </a:solidFill>
                <a:latin typeface="Calibri"/>
                <a:ea typeface="Calibri"/>
                <a:cs typeface="Calibri"/>
                <a:sym typeface="Calibri"/>
              </a:rPr>
              <a:t>HTML is used </a:t>
            </a:r>
            <a:r>
              <a:rPr lang="en-US" sz="2800" dirty="0" smtClean="0"/>
              <a:t>for </a:t>
            </a:r>
            <a:r>
              <a:rPr lang="en-US" sz="2800" b="1" dirty="0" smtClean="0"/>
              <a:t>meaning</a:t>
            </a:r>
            <a:r>
              <a:rPr lang="en-US" sz="2800" dirty="0"/>
              <a:t> and CSS is used for </a:t>
            </a:r>
            <a:r>
              <a:rPr lang="en-US" sz="2800" b="1" dirty="0"/>
              <a:t>presentation</a:t>
            </a:r>
            <a:r>
              <a:rPr lang="en-US" sz="2800" dirty="0"/>
              <a:t>. </a:t>
            </a:r>
            <a:endParaRPr lang="en-US" sz="2800" dirty="0" smtClean="0"/>
          </a:p>
          <a:p>
            <a:pPr lvl="0" algn="ctr"/>
            <a:endParaRPr lang="en-US" sz="2800" dirty="0" smtClean="0"/>
          </a:p>
          <a:p>
            <a:pPr lvl="0" algn="ctr"/>
            <a:r>
              <a:rPr lang="en-US" sz="2800" dirty="0" smtClean="0"/>
              <a:t>HTML </a:t>
            </a:r>
            <a:r>
              <a:rPr lang="en-US" sz="2800" dirty="0"/>
              <a:t>=</a:t>
            </a:r>
            <a:r>
              <a:rPr lang="en-US" sz="2800" dirty="0" smtClean="0"/>
              <a:t> </a:t>
            </a:r>
            <a:r>
              <a:rPr lang="en-US" sz="2800" dirty="0"/>
              <a:t>fancy structured </a:t>
            </a:r>
            <a:r>
              <a:rPr lang="en-US" sz="2800" dirty="0" smtClean="0"/>
              <a:t>content</a:t>
            </a:r>
          </a:p>
          <a:p>
            <a:pPr lvl="0" algn="ctr"/>
            <a:r>
              <a:rPr lang="en-US" sz="2800" dirty="0" smtClean="0"/>
              <a:t>CSS = </a:t>
            </a:r>
            <a:r>
              <a:rPr lang="en-US" sz="2800" dirty="0" smtClean="0"/>
              <a:t>visual </a:t>
            </a:r>
            <a:r>
              <a:rPr lang="en-US" sz="2800" dirty="0"/>
              <a:t>formatting of that </a:t>
            </a:r>
            <a:r>
              <a:rPr lang="en-US" sz="2800" dirty="0" smtClean="0"/>
              <a:t>content</a:t>
            </a:r>
            <a:endParaRPr lang="en" sz="2800"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91125" y="595879"/>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Let’s Get Started</a:t>
            </a:r>
            <a:endParaRPr lang="en" sz="3600" dirty="0">
              <a:solidFill>
                <a:schemeClr val="dk1"/>
              </a:solidFill>
              <a:latin typeface="Calibri"/>
              <a:ea typeface="Calibri"/>
              <a:cs typeface="Calibri"/>
              <a:sym typeface="Calibri"/>
            </a:endParaRPr>
          </a:p>
        </p:txBody>
      </p:sp>
      <p:sp>
        <p:nvSpPr>
          <p:cNvPr id="17" name="Shape 101"/>
          <p:cNvSpPr txBox="1"/>
          <p:nvPr/>
        </p:nvSpPr>
        <p:spPr>
          <a:xfrm>
            <a:off x="566354" y="1478152"/>
            <a:ext cx="8269200" cy="3050346"/>
          </a:xfrm>
          <a:prstGeom prst="rect">
            <a:avLst/>
          </a:prstGeom>
          <a:noFill/>
          <a:ln>
            <a:noFill/>
          </a:ln>
        </p:spPr>
        <p:txBody>
          <a:bodyPr lIns="91425" tIns="91425" rIns="91425" bIns="91425" anchor="t" anchorCtr="0">
            <a:noAutofit/>
          </a:bodyPr>
          <a:lstStyle/>
          <a:p>
            <a:pPr marL="457200" lvl="0" indent="-457200">
              <a:buFont typeface="Arial" charset="0"/>
              <a:buChar char="•"/>
            </a:pPr>
            <a:r>
              <a:rPr lang="en-US" sz="2800" dirty="0" smtClean="0"/>
              <a:t>To </a:t>
            </a:r>
            <a:r>
              <a:rPr lang="en-US" sz="2800" dirty="0" smtClean="0"/>
              <a:t>get started, </a:t>
            </a:r>
            <a:r>
              <a:rPr lang="en-US" sz="2800" dirty="0" smtClean="0"/>
              <a:t>go to </a:t>
            </a:r>
            <a:r>
              <a:rPr lang="en-US" sz="2800" dirty="0" smtClean="0">
                <a:hlinkClick r:id="rId4"/>
              </a:rPr>
              <a:t>http://codepen.com</a:t>
            </a:r>
            <a:r>
              <a:rPr lang="en-US" sz="2800" dirty="0" smtClean="0"/>
              <a:t> </a:t>
            </a:r>
          </a:p>
          <a:p>
            <a:pPr marL="457200" lvl="0" indent="-457200">
              <a:buFont typeface="Arial" charset="0"/>
              <a:buChar char="•"/>
            </a:pPr>
            <a:endParaRPr lang="en-US" sz="2800" dirty="0"/>
          </a:p>
          <a:p>
            <a:pPr marL="457200" lvl="0" indent="-457200">
              <a:buFont typeface="Arial" charset="0"/>
              <a:buChar char="•"/>
            </a:pPr>
            <a:r>
              <a:rPr lang="en-US" sz="2800" dirty="0" smtClean="0"/>
              <a:t>Click on the                    button</a:t>
            </a:r>
          </a:p>
          <a:p>
            <a:pPr lvl="0"/>
            <a:endParaRPr lang="en-US" sz="2800" dirty="0" smtClean="0"/>
          </a:p>
          <a:p>
            <a:pPr marL="457200" lvl="0" indent="-457200">
              <a:buFont typeface="Arial" charset="0"/>
              <a:buChar char="•"/>
            </a:pPr>
            <a:r>
              <a:rPr lang="en-US" sz="2800" dirty="0" smtClean="0"/>
              <a:t>You can sign up for an account or just select the “Anonymous user” option</a:t>
            </a:r>
            <a:endParaRPr lang="en-US" sz="28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8500" y="2255192"/>
            <a:ext cx="1524000" cy="596900"/>
          </a:xfrm>
          <a:prstGeom prst="rect">
            <a:avLst/>
          </a:prstGeom>
        </p:spPr>
      </p:pic>
    </p:spTree>
    <p:extLst>
      <p:ext uri="{BB962C8B-B14F-4D97-AF65-F5344CB8AC3E}">
        <p14:creationId xmlns:p14="http://schemas.microsoft.com/office/powerpoint/2010/main" val="21170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79402" y="196229"/>
            <a:ext cx="8269200" cy="965400"/>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
        <p:nvSpPr>
          <p:cNvPr id="17" name="Shape 101"/>
          <p:cNvSpPr txBox="1"/>
          <p:nvPr/>
        </p:nvSpPr>
        <p:spPr>
          <a:xfrm>
            <a:off x="542908" y="792599"/>
            <a:ext cx="8485096" cy="3422094"/>
          </a:xfrm>
          <a:prstGeom prst="rect">
            <a:avLst/>
          </a:prstGeom>
          <a:noFill/>
          <a:ln>
            <a:noFill/>
          </a:ln>
        </p:spPr>
        <p:txBody>
          <a:bodyPr lIns="91425" tIns="91425" rIns="91425" bIns="91425" anchor="t" anchorCtr="0">
            <a:noAutofit/>
          </a:bodyPr>
          <a:lstStyle/>
          <a:p>
            <a:r>
              <a:rPr lang="en-US" sz="2000" dirty="0" smtClean="0"/>
              <a:t>In the “HTML” section,</a:t>
            </a:r>
            <a:r>
              <a:rPr lang="en-US" sz="2000" dirty="0" smtClean="0"/>
              <a:t> </a:t>
            </a:r>
            <a:r>
              <a:rPr lang="en-US" sz="2000" dirty="0" smtClean="0"/>
              <a:t>type </a:t>
            </a:r>
            <a:r>
              <a:rPr lang="en-US" sz="2000" dirty="0" smtClean="0">
                <a:effectLst>
                  <a:glow rad="228600">
                    <a:schemeClr val="accent5">
                      <a:satMod val="175000"/>
                      <a:alpha val="40000"/>
                    </a:schemeClr>
                  </a:glow>
                </a:effectLst>
              </a:rPr>
              <a:t>“</a:t>
            </a:r>
            <a:r>
              <a:rPr lang="en-US" sz="2000" dirty="0" smtClean="0">
                <a:effectLst>
                  <a:glow rad="228600">
                    <a:schemeClr val="accent5">
                      <a:satMod val="175000"/>
                      <a:alpha val="40000"/>
                    </a:schemeClr>
                  </a:glow>
                </a:effectLst>
              </a:rPr>
              <a:t>Hello </a:t>
            </a:r>
            <a:r>
              <a:rPr lang="en-US" sz="2000" dirty="0" smtClean="0">
                <a:effectLst>
                  <a:glow rad="228600">
                    <a:schemeClr val="accent5">
                      <a:satMod val="175000"/>
                      <a:alpha val="40000"/>
                    </a:schemeClr>
                  </a:glow>
                </a:effectLst>
              </a:rPr>
              <a:t>World! This is my first </a:t>
            </a:r>
            <a:r>
              <a:rPr lang="en-US" sz="2000" dirty="0" smtClean="0">
                <a:effectLst>
                  <a:glow rad="228600">
                    <a:schemeClr val="accent5">
                      <a:satMod val="175000"/>
                      <a:alpha val="40000"/>
                    </a:schemeClr>
                  </a:glow>
                </a:effectLst>
              </a:rPr>
              <a:t>webpage.”</a:t>
            </a:r>
            <a:r>
              <a:rPr lang="en-US" sz="2000" dirty="0"/>
              <a:t/>
            </a:r>
            <a:br>
              <a:rPr lang="en-US" sz="2000" dirty="0"/>
            </a:br>
            <a:r>
              <a:rPr lang="en-US" sz="2000" dirty="0" smtClean="0"/>
              <a:t>Click “Save” to save your work.</a:t>
            </a:r>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482" y="1588676"/>
            <a:ext cx="6035040" cy="3222387"/>
          </a:xfrm>
          <a:prstGeom prst="rect">
            <a:avLst/>
          </a:prstGeom>
        </p:spPr>
      </p:pic>
    </p:spTree>
    <p:extLst>
      <p:ext uri="{BB962C8B-B14F-4D97-AF65-F5344CB8AC3E}">
        <p14:creationId xmlns:p14="http://schemas.microsoft.com/office/powerpoint/2010/main" val="179083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22" name="Shape 122"/>
          <p:cNvSpPr txBox="1"/>
          <p:nvPr/>
        </p:nvSpPr>
        <p:spPr>
          <a:xfrm>
            <a:off x="351970" y="33029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b="1" dirty="0" smtClean="0">
                <a:solidFill>
                  <a:schemeClr val="dk1"/>
                </a:solidFill>
                <a:latin typeface="Calibri"/>
                <a:ea typeface="Calibri"/>
                <a:cs typeface="Calibri"/>
                <a:sym typeface="Calibri"/>
              </a:rPr>
              <a:t>Tags</a:t>
            </a:r>
            <a:endParaRPr lang="en" sz="3600" b="1" dirty="0">
              <a:solidFill>
                <a:schemeClr val="dk1"/>
              </a:solidFill>
              <a:latin typeface="Calibri"/>
              <a:ea typeface="Calibri"/>
              <a:cs typeface="Calibri"/>
              <a:sym typeface="Calibri"/>
            </a:endParaRPr>
          </a:p>
        </p:txBody>
      </p:sp>
      <p:sp>
        <p:nvSpPr>
          <p:cNvPr id="17" name="Shape 101"/>
          <p:cNvSpPr txBox="1"/>
          <p:nvPr/>
        </p:nvSpPr>
        <p:spPr>
          <a:xfrm>
            <a:off x="426911" y="940227"/>
            <a:ext cx="8601093"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dirty="0"/>
              <a:t>S</a:t>
            </a:r>
            <a:r>
              <a:rPr lang="en-US" sz="2800" dirty="0" smtClean="0"/>
              <a:t>urround </a:t>
            </a:r>
            <a:r>
              <a:rPr lang="en-US" sz="2800" dirty="0" smtClean="0"/>
              <a:t>content and apply meaning to </a:t>
            </a:r>
            <a:r>
              <a:rPr lang="en-US" sz="2800" dirty="0" smtClean="0"/>
              <a:t>it</a:t>
            </a:r>
          </a:p>
          <a:p>
            <a:pPr marL="342900" indent="-342900">
              <a:buFont typeface="Arial" charset="0"/>
              <a:buChar char="•"/>
            </a:pPr>
            <a:r>
              <a:rPr lang="en-US" sz="2800" i="1" dirty="0" smtClean="0"/>
              <a:t>Opening tags </a:t>
            </a:r>
            <a:r>
              <a:rPr lang="en-US" sz="2800" dirty="0"/>
              <a:t>&lt;</a:t>
            </a:r>
            <a:r>
              <a:rPr lang="en-US" sz="2800" dirty="0" smtClean="0"/>
              <a:t>html&gt;</a:t>
            </a:r>
          </a:p>
          <a:p>
            <a:pPr marL="342900" indent="-342900">
              <a:buFont typeface="Arial" charset="0"/>
              <a:buChar char="•"/>
            </a:pPr>
            <a:r>
              <a:rPr lang="en-US" sz="2800" i="1" dirty="0"/>
              <a:t>C</a:t>
            </a:r>
            <a:r>
              <a:rPr lang="en-US" sz="2800" i="1" dirty="0" smtClean="0"/>
              <a:t>losing tags </a:t>
            </a:r>
            <a:r>
              <a:rPr lang="en-US" sz="2800" dirty="0"/>
              <a:t>&lt;/</a:t>
            </a:r>
            <a:r>
              <a:rPr lang="en-US" sz="2800" dirty="0" smtClean="0"/>
              <a:t>html&gt;</a:t>
            </a:r>
            <a:endParaRPr lang="en-US" sz="2800" dirty="0"/>
          </a:p>
          <a:p>
            <a:pPr marL="342900" indent="-342900">
              <a:buFont typeface="Arial" charset="0"/>
              <a:buChar char="•"/>
            </a:pPr>
            <a:r>
              <a:rPr lang="en-US" sz="2800" dirty="0" smtClean="0"/>
              <a:t>N</a:t>
            </a:r>
            <a:r>
              <a:rPr lang="en-US" sz="2800" dirty="0" smtClean="0"/>
              <a:t>ot </a:t>
            </a:r>
            <a:r>
              <a:rPr lang="en-US" sz="2800" dirty="0"/>
              <a:t>all tags have closing </a:t>
            </a:r>
            <a:r>
              <a:rPr lang="en-US" sz="2800" dirty="0" smtClean="0"/>
              <a:t>tags</a:t>
            </a:r>
          </a:p>
          <a:p>
            <a:pPr marL="941388" lvl="1" indent="-342900">
              <a:buFont typeface="Wingdings" charset="2"/>
              <a:buChar char="Ø"/>
            </a:pPr>
            <a:r>
              <a:rPr lang="en-US" sz="2800" dirty="0" smtClean="0"/>
              <a:t>L</a:t>
            </a:r>
            <a:r>
              <a:rPr lang="en-US" sz="2800" dirty="0" smtClean="0"/>
              <a:t>ine-break </a:t>
            </a:r>
            <a:r>
              <a:rPr lang="en-US" sz="2800" dirty="0"/>
              <a:t>tag </a:t>
            </a:r>
            <a:r>
              <a:rPr lang="en-US" sz="2800" dirty="0" smtClean="0"/>
              <a:t>&lt;</a:t>
            </a:r>
            <a:r>
              <a:rPr lang="en-US" sz="2800" dirty="0" err="1" smtClean="0"/>
              <a:t>br</a:t>
            </a:r>
            <a:r>
              <a:rPr lang="en-US" sz="2800" dirty="0"/>
              <a:t>&gt; </a:t>
            </a:r>
            <a:endParaRPr lang="en-US" sz="2800" dirty="0" smtClean="0"/>
          </a:p>
          <a:p>
            <a:pPr marL="941388" indent="-342900">
              <a:buFont typeface="Wingdings" charset="2"/>
              <a:buChar char="Ø"/>
            </a:pPr>
            <a:r>
              <a:rPr lang="en-US" sz="2800" dirty="0" smtClean="0"/>
              <a:t>Image tag &lt;</a:t>
            </a:r>
            <a:r>
              <a:rPr lang="en-US" sz="2800" dirty="0" err="1" smtClean="0"/>
              <a:t>img</a:t>
            </a:r>
            <a:r>
              <a:rPr lang="en-US" sz="2800" dirty="0" smtClean="0"/>
              <a:t>&gt;</a:t>
            </a:r>
            <a:endParaRPr lang="en-US" sz="2800" dirty="0" smtClean="0"/>
          </a:p>
          <a:p>
            <a:pPr marL="342900" indent="-342900">
              <a:buFont typeface="Arial" charset="0"/>
              <a:buChar char="•"/>
            </a:pPr>
            <a:r>
              <a:rPr lang="en-US" sz="2800" dirty="0" smtClean="0"/>
              <a:t>Remember</a:t>
            </a:r>
            <a:r>
              <a:rPr lang="en-US" sz="2800" dirty="0" smtClean="0"/>
              <a:t>: </a:t>
            </a:r>
            <a:r>
              <a:rPr lang="en-US" sz="2800" dirty="0" smtClean="0"/>
              <a:t>opening </a:t>
            </a:r>
            <a:r>
              <a:rPr lang="en-US" sz="2800" dirty="0"/>
              <a:t>tag → content → closing </a:t>
            </a:r>
            <a:r>
              <a:rPr lang="en-US" sz="2800" dirty="0" smtClean="0"/>
              <a:t>tag </a:t>
            </a:r>
            <a:endParaRPr lang="en-US" sz="2800" dirty="0"/>
          </a:p>
        </p:txBody>
      </p:sp>
    </p:spTree>
    <p:extLst>
      <p:ext uri="{BB962C8B-B14F-4D97-AF65-F5344CB8AC3E}">
        <p14:creationId xmlns:p14="http://schemas.microsoft.com/office/powerpoint/2010/main" val="33315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r>
              <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r>
              <a:rPr lang="en-US" sz="2000" dirty="0" smtClean="0"/>
              <a:t>Return to your document and type the following:</a:t>
            </a:r>
          </a:p>
          <a:p>
            <a:endParaRPr lang="en-US" sz="2000" b="1" dirty="0" smtClean="0"/>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DOCTYPE html&gt;</a:t>
            </a:r>
            <a:r>
              <a:rPr lang="en-US" sz="1800" dirty="0">
                <a:effectLst>
                  <a:glow rad="228600">
                    <a:schemeClr val="accent5">
                      <a:satMod val="175000"/>
                      <a:alpha val="40000"/>
                    </a:schemeClr>
                  </a:glow>
                </a:effectLst>
              </a:rPr>
              <a:t> </a:t>
            </a:r>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html&gt;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body&gt;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endParaRPr lang="en-US" sz="1800" dirty="0" smtClean="0"/>
          </a:p>
          <a:p>
            <a:r>
              <a:rPr lang="en-US" sz="1800" b="1" dirty="0"/>
              <a:t> </a:t>
            </a:r>
            <a:r>
              <a:rPr lang="en-US" sz="1800" b="1" dirty="0" smtClean="0"/>
              <a:t>    </a:t>
            </a:r>
            <a:r>
              <a:rPr lang="en-US" sz="1800" b="1" dirty="0" smtClean="0"/>
              <a:t>    </a:t>
            </a:r>
            <a:r>
              <a:rPr lang="en-US" sz="1800" dirty="0" smtClean="0"/>
              <a:t>This </a:t>
            </a:r>
            <a:r>
              <a:rPr lang="en-US" sz="1800" dirty="0"/>
              <a:t>is my first web </a:t>
            </a:r>
            <a:r>
              <a:rPr lang="en-US" sz="1800" dirty="0" smtClean="0"/>
              <a:t>page.</a:t>
            </a:r>
            <a:endParaRPr lang="en-US" sz="1800" b="1" dirty="0" smtClean="0"/>
          </a:p>
          <a:p>
            <a:endParaRPr lang="en-US" sz="1800" b="1" dirty="0" smtClean="0"/>
          </a:p>
          <a:p>
            <a:r>
              <a:rPr lang="en-US" sz="1800" b="1" dirty="0" smtClean="0"/>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body&gt;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html</a:t>
            </a:r>
            <a:r>
              <a:rPr lang="en-US" sz="1800" b="1" dirty="0" smtClean="0">
                <a:effectLst>
                  <a:glow rad="228600">
                    <a:schemeClr val="accent5">
                      <a:satMod val="175000"/>
                      <a:alpha val="40000"/>
                    </a:schemeClr>
                  </a:glow>
                </a:effectLst>
              </a:rPr>
              <a:t>&gt;</a:t>
            </a:r>
          </a:p>
          <a:p>
            <a:endParaRPr lang="en-US" sz="2000" kern="1200" dirty="0" smtClean="0">
              <a:solidFill>
                <a:schemeClr val="tx1"/>
              </a:solidFill>
            </a:endParaRPr>
          </a:p>
          <a:p>
            <a:r>
              <a:rPr lang="en-US" sz="2000" kern="1200" dirty="0" smtClean="0">
                <a:solidFill>
                  <a:schemeClr val="tx1"/>
                </a:solidFill>
              </a:rPr>
              <a:t>Now </a:t>
            </a:r>
            <a:r>
              <a:rPr lang="en-US" sz="2000" kern="1200" dirty="0">
                <a:solidFill>
                  <a:schemeClr val="tx1"/>
                </a:solidFill>
              </a:rPr>
              <a:t>save the document again, </a:t>
            </a:r>
            <a:r>
              <a:rPr lang="en-US" sz="2000" kern="1200" dirty="0" smtClean="0">
                <a:solidFill>
                  <a:schemeClr val="tx1"/>
                </a:solidFill>
              </a:rPr>
              <a:t>and see what it looks like.</a:t>
            </a:r>
            <a:endParaRPr lang="en-US" sz="2000" kern="1200" dirty="0">
              <a:solidFill>
                <a:schemeClr val="tx1"/>
              </a:solidFill>
            </a:endParaRPr>
          </a:p>
          <a:p>
            <a:endParaRPr lang="en-US" sz="2000" dirty="0"/>
          </a:p>
        </p:txBody>
      </p:sp>
    </p:spTree>
    <p:extLst>
      <p:ext uri="{BB962C8B-B14F-4D97-AF65-F5344CB8AC3E}">
        <p14:creationId xmlns:p14="http://schemas.microsoft.com/office/powerpoint/2010/main" val="37405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457527"/>
            <a:ext cx="8269200"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endParaRPr lang="en-US" sz="2000" dirty="0" smtClean="0"/>
          </a:p>
          <a:p>
            <a:pPr marL="342900" indent="-342900">
              <a:buFont typeface="Arial" charset="0"/>
              <a:buChar char="•"/>
            </a:pPr>
            <a:r>
              <a:rPr lang="en-US" sz="2400" dirty="0"/>
              <a:t>Tags can also have </a:t>
            </a:r>
            <a:r>
              <a:rPr lang="en-US" sz="2400" b="1" dirty="0" smtClean="0"/>
              <a:t>attributes</a:t>
            </a:r>
            <a:endParaRPr lang="en-US" sz="2400" dirty="0"/>
          </a:p>
          <a:p>
            <a:pPr marL="342900" indent="-342900">
              <a:buFont typeface="Arial" charset="0"/>
              <a:buChar char="•"/>
            </a:pPr>
            <a:r>
              <a:rPr lang="en-US" sz="2400" dirty="0" smtClean="0"/>
              <a:t>Attributes </a:t>
            </a:r>
            <a:r>
              <a:rPr lang="en-US" sz="2400" dirty="0"/>
              <a:t>appear inside the opening </a:t>
            </a:r>
            <a:r>
              <a:rPr lang="en-US" sz="2400" dirty="0" smtClean="0"/>
              <a:t>tag</a:t>
            </a:r>
          </a:p>
          <a:p>
            <a:pPr marL="342900" indent="-342900">
              <a:buFont typeface="Arial" charset="0"/>
              <a:buChar char="•"/>
            </a:pPr>
            <a:r>
              <a:rPr lang="en-US" sz="2400" dirty="0"/>
              <a:t>V</a:t>
            </a:r>
            <a:r>
              <a:rPr lang="en-US" sz="2400" dirty="0" smtClean="0"/>
              <a:t>alues </a:t>
            </a:r>
            <a:r>
              <a:rPr lang="en-US" sz="2400" dirty="0"/>
              <a:t>sit inside quotation </a:t>
            </a:r>
            <a:r>
              <a:rPr lang="en-US" sz="2400" dirty="0" smtClean="0"/>
              <a:t>marks</a:t>
            </a:r>
            <a:endParaRPr lang="en-US" sz="2400" dirty="0" smtClean="0"/>
          </a:p>
          <a:p>
            <a:endParaRPr lang="en-US" sz="2400" dirty="0" smtClean="0"/>
          </a:p>
          <a:p>
            <a:pPr algn="ctr"/>
            <a:r>
              <a:rPr lang="en-US" sz="2400" dirty="0" smtClean="0"/>
              <a:t>&lt;</a:t>
            </a:r>
            <a:r>
              <a:rPr lang="en-US" sz="2400" dirty="0"/>
              <a:t>tag attribute="value</a:t>
            </a:r>
            <a:r>
              <a:rPr lang="en-US" sz="2400" dirty="0" smtClean="0"/>
              <a:t>"&gt;Pudding&lt;/</a:t>
            </a:r>
            <a:r>
              <a:rPr lang="en-US" sz="2400" dirty="0"/>
              <a:t>tag</a:t>
            </a:r>
            <a:r>
              <a:rPr lang="en-US" sz="2400" dirty="0" smtClean="0"/>
              <a:t>&gt;</a:t>
            </a:r>
            <a:endParaRPr lang="en-US" sz="2400" dirty="0" smtClean="0"/>
          </a:p>
          <a:p>
            <a:endParaRPr lang="en-US" sz="2400" dirty="0" smtClean="0"/>
          </a:p>
          <a:p>
            <a:r>
              <a:rPr lang="en-US" sz="2400" dirty="0" smtClean="0"/>
              <a:t>Note: Quotation marks aren’t always essential but it is a good-practice convention that is recommended for consistency and clarity. </a:t>
            </a:r>
          </a:p>
          <a:p>
            <a:endParaRPr lang="en-US" sz="2000" dirty="0"/>
          </a:p>
        </p:txBody>
      </p:sp>
      <p:sp>
        <p:nvSpPr>
          <p:cNvPr id="5" name="Shape 122"/>
          <p:cNvSpPr txBox="1"/>
          <p:nvPr/>
        </p:nvSpPr>
        <p:spPr>
          <a:xfrm>
            <a:off x="379402" y="457527"/>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Attributes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5427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pPr marL="342900" indent="-342900">
              <a:buFont typeface="Arial" charset="0"/>
              <a:buChar char="•"/>
            </a:pPr>
            <a:r>
              <a:rPr lang="en-US" sz="2000" dirty="0" smtClean="0"/>
              <a:t>Tags </a:t>
            </a:r>
            <a:r>
              <a:rPr lang="en-US" sz="2000" dirty="0" smtClean="0"/>
              <a:t>mark </a:t>
            </a:r>
            <a:r>
              <a:rPr lang="en-US" sz="2000" i="1" dirty="0"/>
              <a:t>beginning</a:t>
            </a:r>
            <a:r>
              <a:rPr lang="en-US" sz="2000" dirty="0"/>
              <a:t> </a:t>
            </a:r>
            <a:r>
              <a:rPr lang="en-US" sz="2000" i="1" dirty="0"/>
              <a:t>and</a:t>
            </a:r>
            <a:r>
              <a:rPr lang="en-US" sz="2000" dirty="0"/>
              <a:t> </a:t>
            </a:r>
            <a:r>
              <a:rPr lang="en-US" sz="2000" i="1" dirty="0"/>
              <a:t>end</a:t>
            </a:r>
            <a:r>
              <a:rPr lang="en-US" sz="2000" dirty="0"/>
              <a:t> of an </a:t>
            </a:r>
            <a:r>
              <a:rPr lang="en-US" sz="2000" dirty="0" smtClean="0"/>
              <a:t>element</a:t>
            </a:r>
            <a:endParaRPr lang="en-US" sz="2000" dirty="0"/>
          </a:p>
          <a:p>
            <a:pPr marL="342900" indent="-342900">
              <a:buFont typeface="Arial" charset="0"/>
              <a:buChar char="•"/>
            </a:pPr>
            <a:r>
              <a:rPr lang="en-US" sz="2000" dirty="0" smtClean="0"/>
              <a:t>HTML </a:t>
            </a:r>
            <a:r>
              <a:rPr lang="en-US" sz="2000" b="1" dirty="0"/>
              <a:t>element</a:t>
            </a:r>
            <a:r>
              <a:rPr lang="en-US" sz="2000" dirty="0"/>
              <a:t> usually </a:t>
            </a:r>
            <a:r>
              <a:rPr lang="en-US" sz="2000" dirty="0" smtClean="0"/>
              <a:t>consists of </a:t>
            </a:r>
            <a:r>
              <a:rPr lang="en-US" sz="2000" dirty="0" smtClean="0"/>
              <a:t>start</a:t>
            </a:r>
            <a:r>
              <a:rPr lang="en-US" sz="2000" dirty="0"/>
              <a:t> </a:t>
            </a:r>
            <a:r>
              <a:rPr lang="en-US" sz="2000" dirty="0" smtClean="0"/>
              <a:t>tag</a:t>
            </a:r>
            <a:r>
              <a:rPr lang="en-US" sz="2000" dirty="0" smtClean="0"/>
              <a:t> +</a:t>
            </a:r>
            <a:r>
              <a:rPr lang="en-US" sz="2000" dirty="0" smtClean="0"/>
              <a:t> </a:t>
            </a:r>
            <a:r>
              <a:rPr lang="en-US" sz="2000" dirty="0" smtClean="0"/>
              <a:t>all the </a:t>
            </a:r>
            <a:r>
              <a:rPr lang="en-US" sz="2000" dirty="0"/>
              <a:t>content inserted </a:t>
            </a:r>
            <a:r>
              <a:rPr lang="en-US" sz="2000" dirty="0" smtClean="0"/>
              <a:t>in-between + end tag: </a:t>
            </a:r>
          </a:p>
          <a:p>
            <a:endParaRPr lang="en-US" sz="2000" dirty="0"/>
          </a:p>
          <a:p>
            <a:pPr algn="ctr"/>
            <a:r>
              <a:rPr lang="en-US" sz="2000" dirty="0" smtClean="0"/>
              <a:t>&lt;</a:t>
            </a:r>
            <a:r>
              <a:rPr lang="en-US" sz="2000" dirty="0" err="1" smtClean="0"/>
              <a:t>tagname</a:t>
            </a:r>
            <a:r>
              <a:rPr lang="en-US" sz="2000" dirty="0" smtClean="0"/>
              <a:t>&gt;Content </a:t>
            </a:r>
            <a:r>
              <a:rPr lang="en-US" sz="2000" dirty="0"/>
              <a:t>goes here...&lt;/</a:t>
            </a:r>
            <a:r>
              <a:rPr lang="en-US" sz="2000" dirty="0" err="1"/>
              <a:t>tagname</a:t>
            </a:r>
            <a:r>
              <a:rPr lang="en-US" sz="2000" dirty="0" smtClean="0"/>
              <a:t>&gt; </a:t>
            </a:r>
            <a:endParaRPr lang="en-US" sz="2000" dirty="0" smtClean="0"/>
          </a:p>
          <a:p>
            <a:endParaRPr lang="en-US" sz="2000" dirty="0"/>
          </a:p>
          <a:p>
            <a:r>
              <a:rPr lang="en-US" sz="2000" dirty="0" smtClean="0"/>
              <a:t>Examples:</a:t>
            </a:r>
            <a:endParaRPr lang="en-US" sz="2000" dirty="0"/>
          </a:p>
          <a:p>
            <a:pPr marL="461963"/>
            <a:r>
              <a:rPr lang="en-US" sz="2000" dirty="0" smtClean="0"/>
              <a:t>&lt;body&gt;</a:t>
            </a:r>
            <a:r>
              <a:rPr lang="en-US" sz="2000" dirty="0" smtClean="0"/>
              <a:t>Whatever content is here</a:t>
            </a:r>
            <a:r>
              <a:rPr lang="en-US" sz="2000" dirty="0" smtClean="0"/>
              <a:t>&lt;/</a:t>
            </a:r>
            <a:r>
              <a:rPr lang="en-US" sz="2000" dirty="0"/>
              <a:t>body&gt; </a:t>
            </a:r>
            <a:r>
              <a:rPr lang="en-US" sz="2000" dirty="0"/>
              <a:t>=</a:t>
            </a:r>
            <a:r>
              <a:rPr lang="en-US" sz="2000" dirty="0" smtClean="0"/>
              <a:t> </a:t>
            </a:r>
            <a:r>
              <a:rPr lang="en-US" sz="2000" dirty="0"/>
              <a:t>body </a:t>
            </a:r>
            <a:r>
              <a:rPr lang="en-US" sz="2000" b="1" dirty="0" smtClean="0"/>
              <a:t>element</a:t>
            </a:r>
            <a:r>
              <a:rPr lang="en-US" sz="2000" dirty="0" smtClean="0"/>
              <a:t> </a:t>
            </a:r>
            <a:endParaRPr lang="en-US" sz="2000" dirty="0" smtClean="0"/>
          </a:p>
          <a:p>
            <a:pPr marL="461963"/>
            <a:r>
              <a:rPr lang="en-US" sz="2000" dirty="0" smtClean="0"/>
              <a:t>&lt;title&gt;James </a:t>
            </a:r>
            <a:r>
              <a:rPr lang="en-US" sz="2000" dirty="0" smtClean="0"/>
              <a:t>Bond&lt;/</a:t>
            </a:r>
            <a:r>
              <a:rPr lang="en-US" sz="2000" dirty="0"/>
              <a:t>title</a:t>
            </a:r>
            <a:r>
              <a:rPr lang="en-US" sz="2000" dirty="0" smtClean="0"/>
              <a:t>&gt; = </a:t>
            </a:r>
            <a:r>
              <a:rPr lang="en-US" sz="2000" dirty="0"/>
              <a:t>title </a:t>
            </a:r>
            <a:r>
              <a:rPr lang="en-US" sz="2000" b="1" dirty="0" smtClean="0"/>
              <a:t>element</a:t>
            </a:r>
            <a:endParaRPr lang="en-US" sz="2000" dirty="0"/>
          </a:p>
          <a:p>
            <a:r>
              <a:rPr lang="en-US" sz="2000" dirty="0"/>
              <a:t/>
            </a:r>
            <a:br>
              <a:rPr lang="en-US" sz="2000" dirty="0"/>
            </a:br>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Elements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6099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endParaRPr>
          </a:p>
          <a:p>
            <a:endParaRPr lang="en-US" sz="2000" dirty="0"/>
          </a:p>
          <a:p>
            <a:pPr marL="342900" indent="-342900">
              <a:buFont typeface="Arial" charset="0"/>
              <a:buChar char="•"/>
            </a:pPr>
            <a:r>
              <a:rPr lang="en-US" sz="2800" dirty="0"/>
              <a:t>HTML elements can be nested (elements can contain elements).</a:t>
            </a:r>
          </a:p>
          <a:p>
            <a:pPr marL="342900" indent="-342900">
              <a:buFont typeface="Arial" charset="0"/>
              <a:buChar char="•"/>
            </a:pPr>
            <a:endParaRPr lang="en-US" sz="2800" dirty="0" smtClean="0"/>
          </a:p>
          <a:p>
            <a:pPr marL="342900" indent="-342900">
              <a:buFont typeface="Arial" charset="0"/>
              <a:buChar char="•"/>
            </a:pPr>
            <a:r>
              <a:rPr lang="en-US" sz="2800" dirty="0" smtClean="0"/>
              <a:t>All </a:t>
            </a:r>
            <a:r>
              <a:rPr lang="en-US" sz="2800" dirty="0"/>
              <a:t>HTML documents consist of nested HTML elements.</a:t>
            </a:r>
          </a:p>
          <a:p>
            <a:pPr marL="342900" indent="-342900">
              <a:buFont typeface="Arial" charset="0"/>
              <a:buChar char="•"/>
            </a:pPr>
            <a:endParaRPr lang="en-US" sz="2800" dirty="0" smtClean="0"/>
          </a:p>
          <a:p>
            <a:pPr marL="342900" indent="-342900">
              <a:buFont typeface="Arial" charset="0"/>
              <a:buChar char="•"/>
            </a:pPr>
            <a:r>
              <a:rPr lang="en-US" sz="2800" dirty="0" smtClean="0"/>
              <a:t>How many elements do you count on the page you just saved?</a:t>
            </a: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Nested Elements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1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2" name="Shape 62"/>
          <p:cNvSpPr txBox="1"/>
          <p:nvPr/>
        </p:nvSpPr>
        <p:spPr>
          <a:xfrm>
            <a:off x="3363725" y="1744100"/>
            <a:ext cx="5676000" cy="1461000"/>
          </a:xfrm>
          <a:prstGeom prst="rect">
            <a:avLst/>
          </a:prstGeom>
          <a:noFill/>
          <a:ln>
            <a:noFill/>
          </a:ln>
        </p:spPr>
        <p:txBody>
          <a:bodyPr lIns="91425" tIns="91425" rIns="91425" bIns="91425" anchor="t" anchorCtr="0">
            <a:noAutofit/>
          </a:bodyPr>
          <a:lstStyle/>
          <a:p>
            <a:pPr lvl="0" rtl="0">
              <a:spcBef>
                <a:spcPts val="0"/>
              </a:spcBef>
              <a:buClr>
                <a:schemeClr val="dk1"/>
              </a:buClr>
              <a:buSzPct val="61111"/>
              <a:buFont typeface="Arial"/>
              <a:buNone/>
            </a:pPr>
            <a:r>
              <a:rPr lang="en-US" sz="1800" b="1" dirty="0" err="1" smtClean="0">
                <a:solidFill>
                  <a:schemeClr val="dk1"/>
                </a:solidFill>
              </a:rPr>
              <a:t>Natassja</a:t>
            </a:r>
            <a:r>
              <a:rPr lang="en-US" sz="1800" b="1" dirty="0" smtClean="0">
                <a:solidFill>
                  <a:schemeClr val="dk1"/>
                </a:solidFill>
              </a:rPr>
              <a:t> </a:t>
            </a:r>
            <a:r>
              <a:rPr lang="en-US" sz="1800" b="1" dirty="0" err="1" smtClean="0">
                <a:solidFill>
                  <a:schemeClr val="dk1"/>
                </a:solidFill>
              </a:rPr>
              <a:t>Linzau</a:t>
            </a:r>
            <a:r>
              <a:rPr lang="en" sz="1800" b="1" dirty="0" smtClean="0">
                <a:solidFill>
                  <a:schemeClr val="dk1"/>
                </a:solidFill>
              </a:rPr>
              <a:t> (</a:t>
            </a:r>
            <a:r>
              <a:rPr lang="en-US" sz="1800" u="sng" dirty="0" err="1" smtClean="0">
                <a:solidFill>
                  <a:schemeClr val="accent5"/>
                </a:solidFill>
              </a:rPr>
              <a:t>nlinzau</a:t>
            </a:r>
            <a:r>
              <a:rPr lang="en" sz="1800" u="sng" dirty="0" smtClean="0">
                <a:solidFill>
                  <a:srgbClr val="1155CC"/>
                </a:solidFill>
                <a:hlinkClick r:id="rId4"/>
              </a:rPr>
              <a:t>@doc.gov</a:t>
            </a:r>
            <a:r>
              <a:rPr lang="en" sz="1800" b="1" dirty="0">
                <a:solidFill>
                  <a:schemeClr val="dk1"/>
                </a:solidFill>
              </a:rPr>
              <a:t>)</a:t>
            </a:r>
          </a:p>
          <a:p>
            <a:pPr lvl="0" rtl="0">
              <a:spcBef>
                <a:spcPts val="0"/>
              </a:spcBef>
              <a:buNone/>
            </a:pPr>
            <a:r>
              <a:rPr lang="en-US" sz="1800" dirty="0" smtClean="0">
                <a:solidFill>
                  <a:schemeClr val="dk1"/>
                </a:solidFill>
              </a:rPr>
              <a:t>Lead of Data Education </a:t>
            </a:r>
            <a:r>
              <a:rPr lang="en-US" sz="1800" dirty="0" smtClean="0">
                <a:solidFill>
                  <a:schemeClr val="dk1"/>
                </a:solidFill>
              </a:rPr>
              <a:t>Initiatives</a:t>
            </a:r>
          </a:p>
          <a:p>
            <a:pPr lvl="0" rtl="0">
              <a:spcBef>
                <a:spcPts val="0"/>
              </a:spcBef>
              <a:buNone/>
            </a:pPr>
            <a:r>
              <a:rPr lang="en-US" sz="1800" dirty="0" smtClean="0">
                <a:solidFill>
                  <a:schemeClr val="dk1"/>
                </a:solidFill>
              </a:rPr>
              <a:t>Front End Engineer</a:t>
            </a:r>
            <a:endParaRPr lang="en-US" sz="1800" dirty="0">
              <a:solidFill>
                <a:schemeClr val="dk1"/>
              </a:solidFill>
            </a:endParaRPr>
          </a:p>
          <a:p>
            <a:pPr lvl="0" rtl="0">
              <a:spcBef>
                <a:spcPts val="0"/>
              </a:spcBef>
              <a:buNone/>
            </a:pPr>
            <a:r>
              <a:rPr lang="en" sz="1800" dirty="0" smtClean="0">
                <a:solidFill>
                  <a:schemeClr val="dk1"/>
                </a:solidFill>
              </a:rPr>
              <a:t>Commerce </a:t>
            </a:r>
            <a:r>
              <a:rPr lang="en" sz="1800" dirty="0">
                <a:solidFill>
                  <a:schemeClr val="dk1"/>
                </a:solidFill>
              </a:rPr>
              <a:t>Data Service</a:t>
            </a:r>
          </a:p>
          <a:p>
            <a:pPr lvl="0">
              <a:spcBef>
                <a:spcPts val="0"/>
              </a:spcBef>
              <a:buClr>
                <a:schemeClr val="dk1"/>
              </a:buClr>
              <a:buSzPct val="61111"/>
              <a:buFont typeface="Arial"/>
              <a:buNone/>
            </a:pPr>
            <a:r>
              <a:rPr lang="en" sz="1800" dirty="0">
                <a:solidFill>
                  <a:schemeClr val="dk1"/>
                </a:solidFill>
              </a:rPr>
              <a:t>US Department of Commerce</a:t>
            </a:r>
          </a:p>
          <a:p>
            <a:pPr lvl="0">
              <a:spcBef>
                <a:spcPts val="0"/>
              </a:spcBef>
              <a:buClr>
                <a:schemeClr val="dk1"/>
              </a:buClr>
              <a:buFont typeface="Arial"/>
              <a:buNone/>
            </a:pPr>
            <a:endParaRPr sz="1800" dirty="0">
              <a:solidFill>
                <a:schemeClr val="dk1"/>
              </a:solidFill>
            </a:endParaRPr>
          </a:p>
          <a:p>
            <a:pPr lvl="0">
              <a:spcBef>
                <a:spcPts val="0"/>
              </a:spcBef>
              <a:buClr>
                <a:schemeClr val="dk1"/>
              </a:buClr>
              <a:buSzPct val="61111"/>
              <a:buFont typeface="Arial"/>
              <a:buNone/>
            </a:pPr>
            <a:r>
              <a:rPr lang="en" sz="1800" dirty="0">
                <a:solidFill>
                  <a:schemeClr val="dk1"/>
                </a:solidFill>
              </a:rPr>
              <a:t>Data Academy questions: </a:t>
            </a:r>
          </a:p>
          <a:p>
            <a:pPr lvl="0" rtl="0">
              <a:spcBef>
                <a:spcPts val="0"/>
              </a:spcBef>
              <a:buClr>
                <a:schemeClr val="dk1"/>
              </a:buClr>
              <a:buSzPct val="61111"/>
              <a:buFont typeface="Arial"/>
              <a:buNone/>
            </a:pPr>
            <a:r>
              <a:rPr lang="en" sz="1800" u="sng" dirty="0">
                <a:solidFill>
                  <a:schemeClr val="hlink"/>
                </a:solidFill>
                <a:hlinkClick r:id="rId5"/>
              </a:rPr>
              <a:t>DataAcademy@doc.gov</a:t>
            </a:r>
            <a:r>
              <a:rPr lang="en" sz="1800" dirty="0">
                <a:solidFill>
                  <a:schemeClr val="dk1"/>
                </a:solidFill>
              </a:rPr>
              <a:t> </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601" y="1358020"/>
            <a:ext cx="2093162" cy="26164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r>
              <a:rPr lang="en-US" sz="28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endParaRPr lang="en-US" sz="2000" b="1" dirty="0" smtClean="0"/>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a:t>
            </a:r>
            <a:r>
              <a:rPr lang="en-US" sz="1800" b="1" dirty="0" smtClean="0">
                <a:effectLst>
                  <a:glow rad="228600">
                    <a:schemeClr val="accent5">
                      <a:satMod val="175000"/>
                      <a:alpha val="40000"/>
                    </a:schemeClr>
                  </a:glow>
                </a:effectLst>
              </a:rPr>
              <a:t>&lt;</a:t>
            </a:r>
            <a:r>
              <a:rPr lang="en-US" sz="1800" b="1" dirty="0" smtClean="0">
                <a:effectLst>
                  <a:glow rad="228600">
                    <a:schemeClr val="accent5">
                      <a:satMod val="175000"/>
                      <a:alpha val="40000"/>
                    </a:schemeClr>
                  </a:glow>
                </a:effectLst>
              </a:rPr>
              <a:t>head</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title&gt;</a:t>
            </a:r>
            <a:r>
              <a:rPr lang="en-US" sz="1800" dirty="0">
                <a:effectLst>
                  <a:glow rad="228600">
                    <a:schemeClr val="accent5">
                      <a:satMod val="175000"/>
                      <a:alpha val="40000"/>
                    </a:schemeClr>
                  </a:glow>
                </a:effectLst>
              </a:rPr>
              <a:t>My first web page</a:t>
            </a:r>
            <a:r>
              <a:rPr lang="en-US" sz="1800" b="1" dirty="0">
                <a:effectLst>
                  <a:glow rad="228600">
                    <a:schemeClr val="accent5">
                      <a:satMod val="175000"/>
                      <a:alpha val="40000"/>
                    </a:schemeClr>
                  </a:glow>
                </a:effectLst>
              </a:rPr>
              <a:t>&lt;/title&gt;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head</a:t>
            </a:r>
            <a:r>
              <a:rPr lang="en-US" sz="1800" b="1" dirty="0" smtClean="0">
                <a:effectLst>
                  <a:glow rad="228600">
                    <a:schemeClr val="accent5">
                      <a:satMod val="175000"/>
                      <a:alpha val="40000"/>
                    </a:schemeClr>
                  </a:glow>
                </a:effectLst>
              </a:rPr>
              <a:t>&gt;</a:t>
            </a:r>
          </a:p>
          <a:p>
            <a:r>
              <a:rPr lang="en-US" sz="1800" b="1" dirty="0" smtClean="0"/>
              <a:t>   &lt;</a:t>
            </a:r>
            <a:r>
              <a:rPr lang="en-US" sz="1800" b="1" dirty="0" smtClean="0"/>
              <a:t>body&gt;</a:t>
            </a:r>
            <a:endParaRPr lang="en-US" sz="1800" dirty="0" smtClean="0"/>
          </a:p>
          <a:p>
            <a:endParaRPr lang="en-US" sz="1800" b="1" dirty="0" smtClean="0"/>
          </a:p>
          <a:p>
            <a:r>
              <a:rPr lang="en-US" sz="1800" b="1" dirty="0" smtClean="0"/>
              <a:t>     </a:t>
            </a:r>
            <a:r>
              <a:rPr lang="en-US" sz="1800" dirty="0" smtClean="0"/>
              <a:t>This </a:t>
            </a:r>
            <a:r>
              <a:rPr lang="en-US" sz="1800" dirty="0"/>
              <a:t>is my first web </a:t>
            </a:r>
            <a:r>
              <a:rPr lang="en-US" sz="1800" dirty="0" smtClean="0"/>
              <a:t>page.</a:t>
            </a:r>
          </a:p>
          <a:p>
            <a:r>
              <a:rPr lang="en-US" sz="1800" b="1" dirty="0"/>
              <a:t> </a:t>
            </a:r>
            <a:r>
              <a:rPr lang="en-US" sz="1800" b="1" dirty="0" smtClean="0"/>
              <a:t>    </a:t>
            </a:r>
            <a:r>
              <a:rPr lang="en-US" sz="1800" dirty="0" smtClean="0"/>
              <a:t>How exciting!</a:t>
            </a:r>
          </a:p>
          <a:p>
            <a:endParaRPr lang="en-US" sz="1800" b="1" dirty="0" smtClean="0"/>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a:t>
            </a:r>
            <a:r>
              <a:rPr lang="en-US" sz="2000" kern="1200" dirty="0" smtClean="0">
                <a:solidFill>
                  <a:schemeClr val="tx1"/>
                </a:solidFill>
              </a:rPr>
              <a:t>then view </a:t>
            </a:r>
            <a:r>
              <a:rPr lang="en-US" sz="2000" kern="1200" dirty="0" smtClean="0">
                <a:solidFill>
                  <a:schemeClr val="tx1"/>
                </a:solidFill>
              </a:rPr>
              <a:t>in the browser.</a:t>
            </a:r>
          </a:p>
          <a:p>
            <a:endParaRPr lang="en-US" sz="2000" dirty="0"/>
          </a:p>
        </p:txBody>
      </p:sp>
    </p:spTree>
    <p:extLst>
      <p:ext uri="{BB962C8B-B14F-4D97-AF65-F5344CB8AC3E}">
        <p14:creationId xmlns:p14="http://schemas.microsoft.com/office/powerpoint/2010/main" val="175913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endParaRPr lang="en-US" sz="2800" dirty="0" smtClean="0"/>
          </a:p>
          <a:p>
            <a:pPr marL="457200" indent="-457200">
              <a:buFont typeface="Arial" charset="0"/>
              <a:buChar char="•"/>
            </a:pPr>
            <a:r>
              <a:rPr lang="en-US" sz="2800" dirty="0" smtClean="0"/>
              <a:t>&lt;p&gt;</a:t>
            </a:r>
            <a:r>
              <a:rPr lang="en-US" sz="2800" dirty="0" smtClean="0"/>
              <a:t> </a:t>
            </a:r>
            <a:r>
              <a:rPr lang="en-US" sz="2800" dirty="0" smtClean="0"/>
              <a:t>is </a:t>
            </a:r>
            <a:r>
              <a:rPr lang="en-US" sz="2800" dirty="0"/>
              <a:t>used for </a:t>
            </a:r>
            <a:r>
              <a:rPr lang="en-US" sz="2800" b="1" dirty="0" smtClean="0"/>
              <a:t>paragraphs</a:t>
            </a:r>
            <a:r>
              <a:rPr lang="en-US" sz="2800" dirty="0" smtClean="0"/>
              <a:t>.  </a:t>
            </a:r>
            <a:endParaRPr lang="en-US" sz="2800" dirty="0" smtClean="0"/>
          </a:p>
          <a:p>
            <a:pPr marL="457200" indent="-457200">
              <a:buFont typeface="Arial" charset="0"/>
              <a:buChar char="•"/>
            </a:pPr>
            <a:r>
              <a:rPr lang="en-US" sz="2800" dirty="0" smtClean="0"/>
              <a:t>HTML </a:t>
            </a:r>
            <a:r>
              <a:rPr lang="en-US" sz="2800" dirty="0"/>
              <a:t>content </a:t>
            </a:r>
            <a:r>
              <a:rPr lang="en-US" sz="2800" dirty="0" smtClean="0"/>
              <a:t>is like</a:t>
            </a:r>
            <a:r>
              <a:rPr lang="en-US" sz="2800" dirty="0" smtClean="0"/>
              <a:t> </a:t>
            </a:r>
            <a:r>
              <a:rPr lang="en-US" sz="2800" dirty="0"/>
              <a:t>a </a:t>
            </a:r>
            <a:r>
              <a:rPr lang="en-US" sz="2800" dirty="0" smtClean="0"/>
              <a:t>book.</a:t>
            </a:r>
          </a:p>
          <a:p>
            <a:pPr marL="457200" indent="-457200">
              <a:buFont typeface="Arial" charset="0"/>
              <a:buChar char="•"/>
            </a:pPr>
            <a:r>
              <a:rPr lang="en-US" sz="2800" dirty="0" smtClean="0"/>
              <a:t>You specify document structure.</a:t>
            </a:r>
          </a:p>
          <a:p>
            <a:pPr marL="457200" indent="-457200">
              <a:buFont typeface="Arial" charset="0"/>
              <a:buChar char="•"/>
            </a:pPr>
            <a:r>
              <a:rPr lang="en-US" sz="2800" dirty="0" smtClean="0"/>
              <a:t>Whatever you don’t put in won’t happen.</a:t>
            </a:r>
            <a:endParaRPr lang="en-US" sz="2800" dirty="0"/>
          </a:p>
          <a:p>
            <a:endParaRPr lang="en-US" sz="2800" dirty="0" smtClean="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Paragraphs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736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pPr algn="ctr"/>
            <a:endParaRPr lang="en-US" sz="2800" b="1" dirty="0" smtClean="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endParaRPr lang="en-US" sz="2000" b="1" dirty="0" smtClean="0"/>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&lt;</a:t>
            </a:r>
            <a:r>
              <a:rPr lang="en-US" sz="1800" b="1" dirty="0" smtClean="0"/>
              <a:t>head</a:t>
            </a:r>
            <a:r>
              <a:rPr lang="en-US" sz="1800" b="1" dirty="0"/>
              <a:t>&gt;</a:t>
            </a:r>
            <a:r>
              <a:rPr lang="en-US" sz="1800" dirty="0"/>
              <a:t> </a:t>
            </a:r>
            <a:endParaRPr lang="en-US" sz="1800" dirty="0" smtClean="0"/>
          </a:p>
          <a:p>
            <a:r>
              <a:rPr lang="en-US" sz="1800" b="1" dirty="0" smtClean="0"/>
              <a:t>     </a:t>
            </a:r>
            <a:r>
              <a:rPr lang="en-US" sz="1800" b="1" dirty="0" smtClean="0"/>
              <a:t>    &lt;</a:t>
            </a:r>
            <a:r>
              <a:rPr lang="en-US" sz="1800" b="1" dirty="0"/>
              <a:t>title&gt;</a:t>
            </a:r>
            <a:r>
              <a:rPr lang="en-US" sz="1800" dirty="0"/>
              <a:t>My first web page</a:t>
            </a:r>
            <a:r>
              <a:rPr lang="en-US" sz="1800" b="1" dirty="0"/>
              <a:t>&lt;/title&gt;</a:t>
            </a:r>
            <a:r>
              <a:rPr lang="en-US" sz="1800" dirty="0"/>
              <a:t> </a:t>
            </a:r>
            <a:endParaRPr lang="en-US" sz="1800" dirty="0" smtClean="0"/>
          </a:p>
          <a:p>
            <a:r>
              <a:rPr lang="en-US" sz="1800" b="1" dirty="0" smtClean="0"/>
              <a:t>   &lt;/</a:t>
            </a:r>
            <a:r>
              <a:rPr lang="en-US" sz="1800" b="1" dirty="0"/>
              <a:t>head</a:t>
            </a:r>
            <a:r>
              <a:rPr lang="en-US" sz="1800" b="1" dirty="0" smtClean="0"/>
              <a:t>&gt;</a:t>
            </a:r>
          </a:p>
          <a:p>
            <a:r>
              <a:rPr lang="en-US" sz="1800" b="1" dirty="0" smtClean="0"/>
              <a:t>   &lt;</a:t>
            </a:r>
            <a:r>
              <a:rPr lang="en-US" sz="1800" b="1" dirty="0" smtClean="0"/>
              <a:t>body&gt;</a:t>
            </a:r>
            <a:endParaRPr lang="en-US" sz="1800" dirty="0" smtClean="0"/>
          </a:p>
          <a:p>
            <a:endParaRPr lang="en-US" sz="1800" b="1" dirty="0" smtClean="0"/>
          </a:p>
          <a:p>
            <a:r>
              <a:rPr lang="en-US" sz="1800" b="1" dirty="0" smtClean="0"/>
              <a:t>   </a:t>
            </a:r>
            <a:r>
              <a:rPr lang="en-US" sz="1800" b="1" dirty="0" smtClean="0"/>
              <a:t>      </a:t>
            </a:r>
            <a:r>
              <a:rPr lang="en-US" sz="1800" b="1" dirty="0" smtClean="0">
                <a:effectLst>
                  <a:glow rad="228600">
                    <a:schemeClr val="accent5">
                      <a:satMod val="175000"/>
                      <a:alpha val="40000"/>
                    </a:schemeClr>
                  </a:glow>
                </a:effectLst>
              </a:rPr>
              <a:t>&lt;p&gt;</a:t>
            </a:r>
            <a:r>
              <a:rPr lang="en-US" sz="1800" dirty="0" smtClean="0">
                <a:effectLst>
                  <a:glow rad="228600">
                    <a:schemeClr val="accent5">
                      <a:satMod val="175000"/>
                      <a:alpha val="40000"/>
                    </a:schemeClr>
                  </a:glow>
                </a:effectLst>
              </a:rPr>
              <a:t>This </a:t>
            </a:r>
            <a:r>
              <a:rPr lang="en-US" sz="1800" dirty="0">
                <a:effectLst>
                  <a:glow rad="228600">
                    <a:schemeClr val="accent5">
                      <a:satMod val="175000"/>
                      <a:alpha val="40000"/>
                    </a:schemeClr>
                  </a:glow>
                </a:effectLst>
              </a:rPr>
              <a:t>is my first web </a:t>
            </a:r>
            <a:r>
              <a:rPr lang="en-US" sz="1800" dirty="0" smtClean="0">
                <a:effectLst>
                  <a:glow rad="228600">
                    <a:schemeClr val="accent5">
                      <a:satMod val="175000"/>
                      <a:alpha val="40000"/>
                    </a:schemeClr>
                  </a:glow>
                </a:effectLst>
              </a:rPr>
              <a:t>page.</a:t>
            </a:r>
            <a:r>
              <a:rPr lang="en-US" sz="1800" b="1" dirty="0" smtClean="0">
                <a:effectLst>
                  <a:glow rad="228600">
                    <a:schemeClr val="accent5">
                      <a:satMod val="175000"/>
                      <a:alpha val="40000"/>
                    </a:schemeClr>
                  </a:glow>
                </a:effectLst>
              </a:rPr>
              <a:t>&lt;/p&gt;</a:t>
            </a:r>
          </a:p>
          <a:p>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&lt;p&gt;</a:t>
            </a:r>
            <a:r>
              <a:rPr lang="en-US" sz="1800" dirty="0" smtClean="0">
                <a:effectLst>
                  <a:glow rad="228600">
                    <a:schemeClr val="accent5">
                      <a:satMod val="175000"/>
                      <a:alpha val="40000"/>
                    </a:schemeClr>
                  </a:glow>
                </a:effectLst>
              </a:rPr>
              <a:t>How exciting!</a:t>
            </a:r>
            <a:r>
              <a:rPr lang="en-US" sz="1800" b="1" dirty="0" smtClean="0">
                <a:effectLst>
                  <a:glow rad="228600">
                    <a:schemeClr val="accent5">
                      <a:satMod val="175000"/>
                      <a:alpha val="40000"/>
                    </a:schemeClr>
                  </a:glow>
                </a:effectLst>
              </a:rPr>
              <a:t>&lt;/p&gt;</a:t>
            </a:r>
          </a:p>
          <a:p>
            <a:endParaRPr lang="en-US" sz="1800" b="1" dirty="0" smtClean="0"/>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9478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018139"/>
            <a:ext cx="8444429" cy="3422094"/>
          </a:xfrm>
          <a:prstGeom prst="rect">
            <a:avLst/>
          </a:prstGeom>
          <a:noFill/>
          <a:ln>
            <a:noFill/>
          </a:ln>
        </p:spPr>
        <p:txBody>
          <a:bodyPr lIns="91425" tIns="91425" rIns="91425" bIns="91425" anchor="t" anchorCtr="0">
            <a:noAutofit/>
          </a:bodyPr>
          <a:lstStyle/>
          <a:p>
            <a:endParaRPr lang="en-US" sz="2800" dirty="0"/>
          </a:p>
          <a:p>
            <a:r>
              <a:rPr lang="en-US" sz="2800" b="1" dirty="0"/>
              <a:t>&lt;</a:t>
            </a:r>
            <a:r>
              <a:rPr lang="en-US" sz="2800" b="1" dirty="0" err="1"/>
              <a:t>em</a:t>
            </a:r>
            <a:r>
              <a:rPr lang="en-US" sz="2800" b="1" dirty="0"/>
              <a:t>&gt;&lt;/</a:t>
            </a:r>
            <a:r>
              <a:rPr lang="en-US" sz="2800" b="1" dirty="0" err="1"/>
              <a:t>em</a:t>
            </a:r>
            <a:r>
              <a:rPr lang="en-US" sz="2800" b="1" dirty="0"/>
              <a:t>&gt;</a:t>
            </a:r>
            <a:r>
              <a:rPr lang="en-US" sz="2800" dirty="0" smtClean="0"/>
              <a:t> = emphasize </a:t>
            </a:r>
            <a:r>
              <a:rPr lang="en-US" sz="2800" dirty="0"/>
              <a:t>text </a:t>
            </a:r>
            <a:r>
              <a:rPr lang="en-US" sz="2800" dirty="0" smtClean="0"/>
              <a:t>in </a:t>
            </a:r>
            <a:r>
              <a:rPr lang="en-US" sz="2800" dirty="0"/>
              <a:t>paragraph—like </a:t>
            </a:r>
            <a:r>
              <a:rPr lang="en-US" sz="2800" dirty="0" smtClean="0"/>
              <a:t>italic, </a:t>
            </a:r>
            <a:r>
              <a:rPr lang="en-US" sz="2800" dirty="0"/>
              <a:t>but not exactly </a:t>
            </a:r>
            <a:endParaRPr lang="en-US" sz="2800" dirty="0" smtClean="0"/>
          </a:p>
          <a:p>
            <a:endParaRPr lang="en-US" sz="2800" b="1" dirty="0"/>
          </a:p>
          <a:p>
            <a:r>
              <a:rPr lang="en-US" sz="2800" b="1" dirty="0" smtClean="0"/>
              <a:t>&lt;strong</a:t>
            </a:r>
            <a:r>
              <a:rPr lang="en-US" sz="2800" b="1" dirty="0" smtClean="0"/>
              <a:t>&gt;&lt;/strong&gt;</a:t>
            </a:r>
            <a:r>
              <a:rPr lang="en-US" sz="2800" dirty="0"/>
              <a:t> </a:t>
            </a:r>
            <a:r>
              <a:rPr lang="en-US" sz="2800" dirty="0" smtClean="0"/>
              <a:t>= indicate strong importance within paragraph–like boldface</a:t>
            </a:r>
            <a:endParaRPr lang="en-US" sz="2800" dirty="0" smtClean="0"/>
          </a:p>
          <a:p>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Emphasis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1789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   &lt;</a:t>
            </a:r>
            <a:r>
              <a:rPr lang="en-US" sz="1800" b="1" dirty="0" smtClean="0"/>
              <a:t>head</a:t>
            </a:r>
            <a:r>
              <a:rPr lang="en-US" sz="1800" b="1" dirty="0"/>
              <a:t>&gt;</a:t>
            </a:r>
            <a:r>
              <a:rPr lang="en-US" sz="1800" dirty="0"/>
              <a:t> </a:t>
            </a:r>
            <a:endParaRPr lang="en-US" sz="1800" dirty="0" smtClean="0"/>
          </a:p>
          <a:p>
            <a:r>
              <a:rPr lang="en-US" sz="1800" b="1" dirty="0" smtClean="0"/>
              <a:t>     </a:t>
            </a:r>
            <a:r>
              <a:rPr lang="en-US" sz="1800" b="1" dirty="0" smtClean="0"/>
              <a:t>   &lt;</a:t>
            </a:r>
            <a:r>
              <a:rPr lang="en-US" sz="1800" b="1" dirty="0"/>
              <a:t>title&gt;</a:t>
            </a:r>
            <a:r>
              <a:rPr lang="en-US" sz="1800" dirty="0"/>
              <a:t>My first web page</a:t>
            </a:r>
            <a:r>
              <a:rPr lang="en-US" sz="1800" b="1" dirty="0"/>
              <a:t>&lt;/title&gt;</a:t>
            </a:r>
            <a:r>
              <a:rPr lang="en-US" sz="1800" dirty="0"/>
              <a:t> </a:t>
            </a:r>
            <a:endParaRPr lang="en-US" sz="1800" dirty="0" smtClean="0"/>
          </a:p>
          <a:p>
            <a:r>
              <a:rPr lang="en-US" sz="1800" b="1" dirty="0" smtClean="0"/>
              <a:t>   &lt;/</a:t>
            </a:r>
            <a:r>
              <a:rPr lang="en-US" sz="1800" b="1" dirty="0"/>
              <a:t>head</a:t>
            </a:r>
            <a:r>
              <a:rPr lang="en-US" sz="1800" b="1" dirty="0" smtClean="0"/>
              <a:t>&gt;</a:t>
            </a:r>
          </a:p>
          <a:p>
            <a:r>
              <a:rPr lang="en-US" sz="1800" b="1" dirty="0" smtClean="0"/>
              <a:t>   &lt;</a:t>
            </a:r>
            <a:r>
              <a:rPr lang="en-US" sz="1800" b="1" dirty="0" smtClean="0"/>
              <a:t>body&gt;</a:t>
            </a:r>
          </a:p>
          <a:p>
            <a:r>
              <a:rPr lang="en-US" sz="1800" b="1" dirty="0" smtClean="0"/>
              <a:t>   </a:t>
            </a:r>
            <a:r>
              <a:rPr lang="en-US" sz="1800" b="1" dirty="0" smtClean="0"/>
              <a:t>     </a:t>
            </a:r>
            <a:r>
              <a:rPr lang="en-US" sz="1800" b="1" dirty="0" smtClean="0"/>
              <a:t>&lt;p&gt;</a:t>
            </a:r>
            <a:r>
              <a:rPr lang="en-US" sz="1800" dirty="0" smtClean="0"/>
              <a:t>This </a:t>
            </a:r>
            <a:r>
              <a:rPr lang="en-US" sz="1800" dirty="0"/>
              <a:t>is my first web </a:t>
            </a:r>
            <a:r>
              <a:rPr lang="en-US" sz="1800" dirty="0" smtClean="0"/>
              <a:t>page.</a:t>
            </a:r>
            <a:r>
              <a:rPr lang="en-US" sz="1800" b="1" dirty="0" smtClean="0"/>
              <a:t>&lt;/p&gt;</a:t>
            </a:r>
          </a:p>
          <a:p>
            <a:r>
              <a:rPr lang="en-US" sz="1800" b="1" dirty="0"/>
              <a:t> </a:t>
            </a:r>
            <a:r>
              <a:rPr lang="en-US" sz="1800" b="1" dirty="0" smtClean="0"/>
              <a:t>  </a:t>
            </a:r>
            <a:r>
              <a:rPr lang="en-US" sz="1800" b="1" dirty="0" smtClean="0"/>
              <a:t>     </a:t>
            </a:r>
            <a:r>
              <a:rPr lang="en-US" sz="1800" b="1" dirty="0" smtClean="0"/>
              <a:t>&lt;p&gt;</a:t>
            </a:r>
            <a:r>
              <a:rPr lang="en-US" sz="1800" dirty="0" smtClean="0"/>
              <a:t>How exciting!</a:t>
            </a:r>
            <a:r>
              <a:rPr lang="en-US" sz="1800" b="1" dirty="0" smtClean="0"/>
              <a:t>&lt;/p&gt;</a:t>
            </a:r>
          </a:p>
          <a:p>
            <a:r>
              <a:rPr lang="en-US" sz="1800" b="1" dirty="0" smtClean="0"/>
              <a:t>   </a:t>
            </a:r>
            <a:r>
              <a:rPr lang="en-US" sz="1800" b="1" dirty="0" smtClean="0"/>
              <a:t>     </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p&gt;</a:t>
            </a:r>
            <a:r>
              <a:rPr lang="en-US" sz="1800" dirty="0">
                <a:effectLst>
                  <a:glow rad="228600">
                    <a:schemeClr val="accent5">
                      <a:satMod val="175000"/>
                      <a:alpha val="40000"/>
                    </a:schemeClr>
                  </a:glow>
                </a:effectLst>
              </a:rPr>
              <a:t>Yes, that really </a:t>
            </a:r>
            <a:r>
              <a:rPr lang="en-US" sz="1800" b="1" dirty="0">
                <a:effectLst>
                  <a:glow rad="228600">
                    <a:schemeClr val="accent5">
                      <a:satMod val="175000"/>
                      <a:alpha val="40000"/>
                    </a:schemeClr>
                  </a:glow>
                </a:effectLst>
              </a:rPr>
              <a:t>&lt;</a:t>
            </a:r>
            <a:r>
              <a:rPr lang="en-US" sz="1800" b="1" dirty="0" err="1">
                <a:effectLst>
                  <a:glow rad="228600">
                    <a:schemeClr val="accent5">
                      <a:satMod val="175000"/>
                      <a:alpha val="40000"/>
                    </a:schemeClr>
                  </a:glow>
                </a:effectLst>
              </a:rPr>
              <a:t>em</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is</a:t>
            </a:r>
            <a:r>
              <a:rPr lang="en-US" sz="1800" b="1" dirty="0">
                <a:effectLst>
                  <a:glow rad="228600">
                    <a:schemeClr val="accent5">
                      <a:satMod val="175000"/>
                      <a:alpha val="40000"/>
                    </a:schemeClr>
                  </a:glow>
                </a:effectLst>
              </a:rPr>
              <a:t>&lt;/</a:t>
            </a:r>
            <a:r>
              <a:rPr lang="en-US" sz="1800" b="1" dirty="0" err="1">
                <a:effectLst>
                  <a:glow rad="228600">
                    <a:schemeClr val="accent5">
                      <a:satMod val="175000"/>
                      <a:alpha val="40000"/>
                    </a:schemeClr>
                  </a:glow>
                </a:effectLst>
              </a:rPr>
              <a:t>em</a:t>
            </a:r>
            <a:r>
              <a:rPr lang="en-US" sz="1800" b="1" dirty="0">
                <a:effectLst>
                  <a:glow rad="228600">
                    <a:schemeClr val="accent5">
                      <a:satMod val="175000"/>
                      <a:alpha val="40000"/>
                    </a:schemeClr>
                  </a:glow>
                </a:effectLst>
              </a:rPr>
              <a:t>&gt;</a:t>
            </a:r>
            <a:r>
              <a:rPr lang="en-US" sz="1800" dirty="0">
                <a:effectLst>
                  <a:glow rad="228600">
                    <a:schemeClr val="accent5">
                      <a:satMod val="175000"/>
                      <a:alpha val="40000"/>
                    </a:schemeClr>
                  </a:glow>
                </a:effectLst>
              </a:rPr>
              <a:t> exciting</a:t>
            </a:r>
            <a:r>
              <a:rPr lang="en-US" sz="1800" dirty="0" smtClean="0">
                <a:effectLst>
                  <a:glow rad="228600">
                    <a:schemeClr val="accent5">
                      <a:satMod val="175000"/>
                      <a:alpha val="40000"/>
                    </a:schemeClr>
                  </a:glow>
                </a:effectLst>
              </a:rPr>
              <a:t>.</a:t>
            </a:r>
            <a:r>
              <a:rPr lang="en-US" sz="1800" b="1" dirty="0" smtClean="0">
                <a:effectLst>
                  <a:glow rad="228600">
                    <a:schemeClr val="accent5">
                      <a:satMod val="175000"/>
                      <a:alpha val="40000"/>
                    </a:schemeClr>
                  </a:glow>
                </a:effectLst>
              </a:rPr>
              <a:t>&lt;/p&gt;</a:t>
            </a:r>
          </a:p>
          <a:p>
            <a:pPr marL="290513" indent="-279400">
              <a:tabLst>
                <a:tab pos="571500" algn="l"/>
                <a:tab pos="906463" algn="l"/>
                <a:tab pos="1368425" algn="l"/>
                <a:tab pos="1822450" algn="l"/>
              </a:tabLst>
            </a:pPr>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&lt;p&gt;&lt;strong&gt;</a:t>
            </a:r>
            <a:r>
              <a:rPr lang="en-US" sz="1800" dirty="0" smtClean="0">
                <a:effectLst>
                  <a:glow rad="228600">
                    <a:schemeClr val="accent5">
                      <a:satMod val="175000"/>
                      <a:alpha val="40000"/>
                    </a:schemeClr>
                  </a:glow>
                </a:effectLst>
              </a:rPr>
              <a:t>Warning</a:t>
            </a:r>
            <a:r>
              <a:rPr lang="en-US" sz="1800" dirty="0">
                <a:effectLst>
                  <a:glow rad="228600">
                    <a:schemeClr val="accent5">
                      <a:satMod val="175000"/>
                      <a:alpha val="40000"/>
                    </a:schemeClr>
                  </a:glow>
                </a:effectLst>
              </a:rPr>
              <a:t>:</a:t>
            </a:r>
            <a:r>
              <a:rPr lang="en-US" sz="1800" b="1" dirty="0">
                <a:effectLst>
                  <a:glow rad="228600">
                    <a:schemeClr val="accent5">
                      <a:satMod val="175000"/>
                      <a:alpha val="40000"/>
                    </a:schemeClr>
                  </a:glow>
                </a:effectLst>
              </a:rPr>
              <a:t>&lt;/</a:t>
            </a:r>
            <a:r>
              <a:rPr lang="en-US" sz="1800" b="1" dirty="0" smtClean="0">
                <a:effectLst>
                  <a:glow rad="228600">
                    <a:schemeClr val="accent5">
                      <a:satMod val="175000"/>
                      <a:alpha val="40000"/>
                    </a:schemeClr>
                  </a:glow>
                </a:effectLst>
              </a:rPr>
              <a:t>strong&gt;</a:t>
            </a:r>
            <a:r>
              <a:rPr lang="en-US" sz="1800" dirty="0" smtClean="0">
                <a:effectLst>
                  <a:glow rad="228600">
                    <a:schemeClr val="accent5">
                      <a:satMod val="175000"/>
                      <a:alpha val="40000"/>
                    </a:schemeClr>
                  </a:glow>
                </a:effectLst>
              </a:rPr>
              <a:t>Level </a:t>
            </a:r>
            <a:r>
              <a:rPr lang="en-US" sz="1800" dirty="0">
                <a:effectLst>
                  <a:glow rad="228600">
                    <a:schemeClr val="accent5">
                      <a:satMod val="175000"/>
                      <a:alpha val="40000"/>
                    </a:schemeClr>
                  </a:glow>
                </a:effectLst>
              </a:rPr>
              <a:t>of excitement may cause head to </a:t>
            </a:r>
            <a:r>
              <a:rPr lang="en-US" sz="1800" dirty="0" smtClean="0">
                <a:effectLst>
                  <a:glow rad="228600">
                    <a:schemeClr val="accent5">
                      <a:satMod val="175000"/>
                      <a:alpha val="40000"/>
                    </a:schemeClr>
                  </a:glow>
                </a:effectLst>
              </a:rPr>
              <a:t>       	explode</a:t>
            </a:r>
            <a:r>
              <a:rPr lang="en-US" sz="1800" dirty="0">
                <a:effectLst>
                  <a:glow rad="228600">
                    <a:schemeClr val="accent5">
                      <a:satMod val="175000"/>
                      <a:alpha val="40000"/>
                    </a:schemeClr>
                  </a:glow>
                </a:effectLst>
              </a:rPr>
              <a:t>.</a:t>
            </a:r>
            <a:r>
              <a:rPr lang="en-US" sz="1800" b="1" dirty="0">
                <a:effectLst>
                  <a:glow rad="228600">
                    <a:schemeClr val="accent5">
                      <a:satMod val="175000"/>
                      <a:alpha val="40000"/>
                    </a:schemeClr>
                  </a:glow>
                </a:effectLst>
              </a:rPr>
              <a:t>&lt;/p</a:t>
            </a:r>
            <a:r>
              <a:rPr lang="en-US" sz="1800" b="1" dirty="0" smtClean="0">
                <a:effectLst>
                  <a:glow rad="228600">
                    <a:schemeClr val="accent5">
                      <a:satMod val="175000"/>
                      <a:alpha val="40000"/>
                    </a:schemeClr>
                  </a:glow>
                </a:effectLst>
              </a:rPr>
              <a:t>&gt;</a:t>
            </a:r>
          </a:p>
          <a:p>
            <a:r>
              <a:rPr lang="en-US" sz="1800" b="1" dirty="0" smtClean="0"/>
              <a:t>   &lt;/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38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endParaRPr lang="en-US" sz="2800" dirty="0" smtClean="0"/>
          </a:p>
          <a:p>
            <a:r>
              <a:rPr lang="en-US" sz="2800" dirty="0" smtClean="0"/>
              <a:t>HTML tags specifically designed for headings:</a:t>
            </a:r>
          </a:p>
          <a:p>
            <a:endParaRPr lang="en-US" sz="2800" dirty="0"/>
          </a:p>
          <a:p>
            <a:pPr algn="ctr"/>
            <a:r>
              <a:rPr lang="en-US" sz="2800" dirty="0" smtClean="0">
                <a:solidFill>
                  <a:schemeClr val="tx1"/>
                </a:solidFill>
              </a:rPr>
              <a:t>&lt;h1&gt;,</a:t>
            </a:r>
            <a:r>
              <a:rPr lang="en-US" sz="2800" dirty="0">
                <a:solidFill>
                  <a:schemeClr val="tx1"/>
                </a:solidFill>
              </a:rPr>
              <a:t> </a:t>
            </a:r>
            <a:r>
              <a:rPr lang="en-US" sz="2800" dirty="0" smtClean="0">
                <a:solidFill>
                  <a:schemeClr val="tx1"/>
                </a:solidFill>
              </a:rPr>
              <a:t>&lt;h2&gt;,</a:t>
            </a:r>
            <a:r>
              <a:rPr lang="en-US" sz="2800" dirty="0">
                <a:solidFill>
                  <a:schemeClr val="tx1"/>
                </a:solidFill>
              </a:rPr>
              <a:t> </a:t>
            </a:r>
            <a:r>
              <a:rPr lang="en-US" sz="2800" dirty="0" smtClean="0">
                <a:solidFill>
                  <a:schemeClr val="tx1"/>
                </a:solidFill>
              </a:rPr>
              <a:t>&lt;h3&gt;,</a:t>
            </a:r>
            <a:r>
              <a:rPr lang="en-US" sz="2800" dirty="0">
                <a:solidFill>
                  <a:schemeClr val="tx1"/>
                </a:solidFill>
              </a:rPr>
              <a:t> </a:t>
            </a:r>
            <a:r>
              <a:rPr lang="en-US" sz="2800" dirty="0" smtClean="0">
                <a:solidFill>
                  <a:schemeClr val="tx1"/>
                </a:solidFill>
              </a:rPr>
              <a:t>&lt;h4&gt;,</a:t>
            </a:r>
            <a:r>
              <a:rPr lang="en-US" sz="2800" dirty="0">
                <a:solidFill>
                  <a:schemeClr val="tx1"/>
                </a:solidFill>
              </a:rPr>
              <a:t> </a:t>
            </a:r>
            <a:r>
              <a:rPr lang="en-US" sz="2800" dirty="0" smtClean="0">
                <a:solidFill>
                  <a:schemeClr val="tx1"/>
                </a:solidFill>
              </a:rPr>
              <a:t>&lt;h5&gt;</a:t>
            </a:r>
            <a:r>
              <a:rPr lang="en-US" sz="2800" dirty="0" smtClean="0">
                <a:solidFill>
                  <a:schemeClr val="tx1"/>
                </a:solidFill>
              </a:rPr>
              <a:t>,</a:t>
            </a:r>
            <a:r>
              <a:rPr lang="en-US" sz="2800" dirty="0">
                <a:solidFill>
                  <a:schemeClr val="tx1"/>
                </a:solidFill>
              </a:rPr>
              <a:t> </a:t>
            </a:r>
            <a:r>
              <a:rPr lang="en-US" sz="2800" dirty="0" smtClean="0">
                <a:solidFill>
                  <a:schemeClr val="tx1"/>
                </a:solidFill>
              </a:rPr>
              <a:t>&lt;h6&gt;</a:t>
            </a:r>
            <a:r>
              <a:rPr lang="en-US" sz="2800" dirty="0"/>
              <a:t> </a:t>
            </a:r>
            <a:endParaRPr lang="en-US" sz="2800" dirty="0" smtClean="0"/>
          </a:p>
          <a:p>
            <a:endParaRPr lang="en-US" sz="2800" dirty="0" smtClean="0"/>
          </a:p>
          <a:p>
            <a:r>
              <a:rPr lang="en-US" sz="2800" b="1" dirty="0" smtClean="0"/>
              <a:t>&lt;h1&gt;&lt;/h1&gt;</a:t>
            </a:r>
            <a:r>
              <a:rPr lang="en-US" sz="2800" dirty="0" smtClean="0"/>
              <a:t> is </a:t>
            </a:r>
            <a:r>
              <a:rPr lang="en-US" sz="2800" dirty="0" smtClean="0"/>
              <a:t>top heading (only 1 per page)</a:t>
            </a:r>
          </a:p>
          <a:p>
            <a:r>
              <a:rPr lang="en-US" sz="2800" b="1" dirty="0" smtClean="0"/>
              <a:t>&lt;h6</a:t>
            </a:r>
            <a:r>
              <a:rPr lang="en-US" sz="2800" b="1" dirty="0" smtClean="0"/>
              <a:t>&gt;&lt;/h6&gt;</a:t>
            </a:r>
            <a:r>
              <a:rPr lang="en-US" sz="2800" dirty="0"/>
              <a:t> </a:t>
            </a:r>
            <a:r>
              <a:rPr lang="en-US" sz="2800" dirty="0" smtClean="0"/>
              <a:t>is </a:t>
            </a:r>
            <a:r>
              <a:rPr lang="en-US" sz="2800" dirty="0" smtClean="0"/>
              <a:t>lowest heading</a:t>
            </a:r>
          </a:p>
          <a:p>
            <a:endParaRPr lang="en-US" sz="2800" dirty="0"/>
          </a:p>
          <a:p>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Headings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4207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800" b="1" dirty="0" smtClean="0"/>
              <a:t>&lt;!</a:t>
            </a:r>
            <a:r>
              <a:rPr lang="en-US" sz="1800" b="1" dirty="0"/>
              <a:t>DOCTYPE html&gt;</a:t>
            </a:r>
            <a:r>
              <a:rPr lang="en-US" sz="1800" dirty="0"/>
              <a:t> </a:t>
            </a:r>
          </a:p>
          <a:p>
            <a:r>
              <a:rPr lang="en-US" sz="1800" b="1" dirty="0" smtClean="0"/>
              <a:t>&lt;</a:t>
            </a:r>
            <a:r>
              <a:rPr lang="en-US" sz="1800" b="1" dirty="0"/>
              <a:t>html&gt;</a:t>
            </a:r>
            <a:r>
              <a:rPr lang="en-US" sz="1800" dirty="0"/>
              <a:t> </a:t>
            </a:r>
            <a:endParaRPr lang="en-US" sz="1800" dirty="0" smtClean="0"/>
          </a:p>
          <a:p>
            <a:r>
              <a:rPr lang="en-US" sz="1800" b="1" dirty="0" smtClean="0"/>
              <a:t>&lt;head&gt;</a:t>
            </a:r>
          </a:p>
          <a:p>
            <a:r>
              <a:rPr lang="en-US" sz="1800" b="1" dirty="0" smtClean="0"/>
              <a:t>&lt;body&gt;</a:t>
            </a:r>
            <a:r>
              <a:rPr lang="en-US" sz="1800" dirty="0" smtClean="0"/>
              <a:t> </a:t>
            </a:r>
          </a:p>
          <a:p>
            <a:endParaRPr lang="en-US" sz="1800" dirty="0" smtClean="0"/>
          </a:p>
          <a:p>
            <a:r>
              <a:rPr lang="en-US" sz="1800" b="1" dirty="0">
                <a:effectLst>
                  <a:glow rad="228600">
                    <a:schemeClr val="accent5">
                      <a:satMod val="175000"/>
                      <a:alpha val="40000"/>
                    </a:schemeClr>
                  </a:glow>
                </a:effectLst>
              </a:rPr>
              <a:t>&lt;h1&gt;</a:t>
            </a:r>
            <a:r>
              <a:rPr lang="en-US" sz="1800" dirty="0">
                <a:effectLst>
                  <a:glow rad="228600">
                    <a:schemeClr val="accent5">
                      <a:satMod val="175000"/>
                      <a:alpha val="40000"/>
                    </a:schemeClr>
                  </a:glow>
                </a:effectLst>
              </a:rPr>
              <a:t>My first web page</a:t>
            </a:r>
            <a:r>
              <a:rPr lang="en-US" sz="1800" b="1" dirty="0">
                <a:effectLst>
                  <a:glow rad="228600">
                    <a:schemeClr val="accent5">
                      <a:satMod val="175000"/>
                      <a:alpha val="40000"/>
                    </a:schemeClr>
                  </a:glow>
                </a:effectLst>
              </a:rPr>
              <a:t>&lt;/h1&gt;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effectLst>
                  <a:glow rad="228600">
                    <a:schemeClr val="accent5">
                      <a:satMod val="175000"/>
                      <a:alpha val="40000"/>
                    </a:schemeClr>
                  </a:glow>
                </a:effectLst>
              </a:rPr>
              <a:t>   &lt;h2&gt;</a:t>
            </a:r>
            <a:r>
              <a:rPr lang="en-US" sz="1800" dirty="0" smtClean="0">
                <a:effectLst>
                  <a:glow rad="228600">
                    <a:schemeClr val="accent5">
                      <a:satMod val="175000"/>
                      <a:alpha val="40000"/>
                    </a:schemeClr>
                  </a:glow>
                </a:effectLst>
              </a:rPr>
              <a:t>About</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h2&gt;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t>      </a:t>
            </a:r>
            <a:r>
              <a:rPr lang="en-US" sz="1800" b="1" dirty="0" smtClean="0"/>
              <a:t>    &lt;</a:t>
            </a:r>
            <a:r>
              <a:rPr lang="en-US" sz="1800" b="1" dirty="0" smtClean="0"/>
              <a:t>p&gt;</a:t>
            </a:r>
            <a:r>
              <a:rPr lang="en-US" sz="1800" dirty="0" smtClean="0"/>
              <a:t>This is a </a:t>
            </a:r>
            <a:r>
              <a:rPr lang="en-US" sz="1800" dirty="0"/>
              <a:t>simple page put together using HTML</a:t>
            </a:r>
            <a:r>
              <a:rPr lang="en-US" sz="1800" b="1" dirty="0"/>
              <a:t>&lt;/p&gt;</a:t>
            </a:r>
            <a:r>
              <a:rPr lang="en-US" sz="1800" dirty="0"/>
              <a:t> </a:t>
            </a:r>
            <a:endParaRPr lang="en-US" sz="1800" dirty="0" smtClean="0"/>
          </a:p>
          <a:p>
            <a:r>
              <a:rPr lang="en-US" sz="1800" b="1" dirty="0" smtClean="0"/>
              <a:t>   </a:t>
            </a:r>
            <a:r>
              <a:rPr lang="en-US" sz="1800" b="1" dirty="0" smtClean="0">
                <a:effectLst>
                  <a:glow rad="228600">
                    <a:schemeClr val="accent5">
                      <a:satMod val="175000"/>
                      <a:alpha val="40000"/>
                    </a:schemeClr>
                  </a:glow>
                </a:effectLst>
              </a:rPr>
              <a:t>&lt;h2&gt;</a:t>
            </a:r>
            <a:r>
              <a:rPr lang="en-US" sz="1800" dirty="0" smtClean="0">
                <a:effectLst>
                  <a:glow rad="228600">
                    <a:schemeClr val="accent5">
                      <a:satMod val="175000"/>
                      <a:alpha val="40000"/>
                    </a:schemeClr>
                  </a:glow>
                </a:effectLst>
              </a:rPr>
              <a:t>Purpose of this Page</a:t>
            </a:r>
            <a:r>
              <a:rPr lang="en-US" sz="1800" b="1" dirty="0" smtClean="0">
                <a:effectLst>
                  <a:glow rad="228600">
                    <a:schemeClr val="accent5">
                      <a:satMod val="175000"/>
                      <a:alpha val="40000"/>
                    </a:schemeClr>
                  </a:glow>
                </a:effectLst>
              </a:rPr>
              <a:t>&lt;/</a:t>
            </a:r>
            <a:r>
              <a:rPr lang="en-US" sz="1800" b="1" dirty="0">
                <a:effectLst>
                  <a:glow rad="228600">
                    <a:schemeClr val="accent5">
                      <a:satMod val="175000"/>
                      <a:alpha val="40000"/>
                    </a:schemeClr>
                  </a:glow>
                </a:effectLst>
              </a:rPr>
              <a:t>h2&gt;</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smtClean="0"/>
              <a:t>      </a:t>
            </a:r>
            <a:r>
              <a:rPr lang="en-US" sz="1800" b="1" dirty="0" smtClean="0"/>
              <a:t>    &lt;</a:t>
            </a:r>
            <a:r>
              <a:rPr lang="en-US" sz="1800" b="1" dirty="0"/>
              <a:t>p&gt;</a:t>
            </a:r>
            <a:r>
              <a:rPr lang="en-US" sz="1800" dirty="0"/>
              <a:t>To learn HTML</a:t>
            </a:r>
            <a:r>
              <a:rPr lang="en-US" sz="1800" b="1" dirty="0"/>
              <a:t>&lt;/p</a:t>
            </a:r>
            <a:r>
              <a:rPr lang="en-US" sz="1800" b="1" dirty="0" smtClean="0"/>
              <a:t>&gt;</a:t>
            </a:r>
          </a:p>
          <a:p>
            <a:endParaRPr lang="en-US" sz="1800" b="1" dirty="0" smtClean="0"/>
          </a:p>
          <a:p>
            <a:r>
              <a:rPr lang="en-US" sz="1800" b="1" dirty="0" smtClean="0"/>
              <a:t>&lt;/</a:t>
            </a:r>
            <a:r>
              <a:rPr lang="en-US" sz="1800" b="1" dirty="0"/>
              <a:t>body&gt;</a:t>
            </a:r>
            <a:r>
              <a:rPr lang="en-US" sz="1800" dirty="0"/>
              <a:t> </a:t>
            </a:r>
            <a:endParaRPr lang="en-US" sz="1800" dirty="0" smtClean="0"/>
          </a:p>
          <a:p>
            <a:r>
              <a:rPr lang="en-US" sz="1800" b="1" dirty="0" smtClean="0"/>
              <a:t>&lt;/</a:t>
            </a:r>
            <a:r>
              <a:rPr lang="en-US" sz="1800" b="1" dirty="0"/>
              <a:t>html</a:t>
            </a:r>
            <a:r>
              <a:rPr lang="en-US" sz="1800" b="1" dirty="0" smtClean="0"/>
              <a:t>&gt;</a:t>
            </a:r>
            <a:endParaRPr lang="en-US" sz="20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9515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34091"/>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endParaRPr lang="en-US" sz="2800" dirty="0"/>
          </a:p>
          <a:p>
            <a:r>
              <a:rPr lang="en-US" sz="2000" dirty="0" smtClean="0"/>
              <a:t>There </a:t>
            </a:r>
            <a:r>
              <a:rPr lang="en-US" sz="2000" dirty="0"/>
              <a:t>are three types of </a:t>
            </a:r>
            <a:r>
              <a:rPr lang="en-US" sz="2000" dirty="0" smtClean="0"/>
              <a:t>lists:</a:t>
            </a:r>
            <a:r>
              <a:rPr lang="en-US" sz="2000" dirty="0"/>
              <a:t> unordered </a:t>
            </a:r>
            <a:r>
              <a:rPr lang="en-US" sz="2000" dirty="0" smtClean="0"/>
              <a:t>lists, ordered lists,</a:t>
            </a:r>
            <a:r>
              <a:rPr lang="en-US" sz="2000" dirty="0"/>
              <a:t> and </a:t>
            </a:r>
            <a:r>
              <a:rPr lang="en-US" sz="2000" dirty="0" smtClean="0"/>
              <a:t>description </a:t>
            </a:r>
            <a:r>
              <a:rPr lang="en-US" sz="2000" dirty="0"/>
              <a:t>lists. </a:t>
            </a:r>
            <a:endParaRPr lang="en-US" sz="2000" dirty="0" smtClean="0"/>
          </a:p>
          <a:p>
            <a:pPr marL="457200" indent="-457200">
              <a:buFont typeface="Arial" charset="0"/>
              <a:buChar char="•"/>
            </a:pPr>
            <a:endParaRPr lang="en-US" sz="2000" dirty="0" smtClean="0"/>
          </a:p>
          <a:p>
            <a:pPr marL="457200" indent="-457200">
              <a:buFont typeface="Arial" charset="0"/>
              <a:buChar char="•"/>
            </a:pPr>
            <a:r>
              <a:rPr lang="en-US" sz="2000" b="1" dirty="0" smtClean="0"/>
              <a:t>Unordered lists</a:t>
            </a:r>
            <a:r>
              <a:rPr lang="en-US" sz="2000" dirty="0" smtClean="0"/>
              <a:t> are </a:t>
            </a:r>
            <a:r>
              <a:rPr lang="en-US" sz="2000" dirty="0"/>
              <a:t>used for </a:t>
            </a:r>
            <a:r>
              <a:rPr lang="en-US" sz="2000" i="1" dirty="0"/>
              <a:t>non-sequential lists with list items usually preceded by </a:t>
            </a:r>
            <a:r>
              <a:rPr lang="en-US" sz="2000" i="1" dirty="0" smtClean="0"/>
              <a:t>bullets.</a:t>
            </a:r>
            <a:endParaRPr lang="en-US" sz="2000" dirty="0"/>
          </a:p>
          <a:p>
            <a:pPr marL="457200" indent="-457200">
              <a:buFont typeface="Arial" charset="0"/>
              <a:buChar char="•"/>
            </a:pPr>
            <a:r>
              <a:rPr lang="en-US" sz="2000" b="1" dirty="0" smtClean="0"/>
              <a:t>Ordered lists</a:t>
            </a:r>
            <a:r>
              <a:rPr lang="en-US" sz="2000" dirty="0" smtClean="0"/>
              <a:t> are used </a:t>
            </a:r>
            <a:r>
              <a:rPr lang="en-US" sz="2000" dirty="0"/>
              <a:t>for </a:t>
            </a:r>
            <a:r>
              <a:rPr lang="en-US" sz="2000" i="1" dirty="0"/>
              <a:t>sequential lists</a:t>
            </a:r>
            <a:r>
              <a:rPr lang="en-US" sz="2000" dirty="0"/>
              <a:t>, which are </a:t>
            </a:r>
            <a:r>
              <a:rPr lang="en-US" sz="2000" i="1" dirty="0"/>
              <a:t>normally represented by incremental numbers</a:t>
            </a:r>
            <a:r>
              <a:rPr lang="en-US" sz="2000" dirty="0" smtClean="0"/>
              <a:t>.</a:t>
            </a:r>
          </a:p>
          <a:p>
            <a:pPr marL="457200" indent="-457200">
              <a:buFont typeface="Arial" charset="0"/>
              <a:buChar char="•"/>
            </a:pPr>
            <a:r>
              <a:rPr lang="en-US" sz="2000" b="1" dirty="0"/>
              <a:t>D</a:t>
            </a:r>
            <a:r>
              <a:rPr lang="en-US" sz="2000" b="1" dirty="0" smtClean="0"/>
              <a:t>escription list</a:t>
            </a:r>
            <a:r>
              <a:rPr lang="en-US" sz="2000" dirty="0" smtClean="0"/>
              <a:t> is a </a:t>
            </a:r>
            <a:r>
              <a:rPr lang="en-US" sz="2000" i="1" dirty="0"/>
              <a:t>list of terms</a:t>
            </a:r>
            <a:r>
              <a:rPr lang="en-US" sz="2000" dirty="0"/>
              <a:t>, with a </a:t>
            </a:r>
            <a:r>
              <a:rPr lang="en-US" sz="2000" i="1" dirty="0"/>
              <a:t>description of each term</a:t>
            </a:r>
            <a:r>
              <a:rPr lang="en-US" sz="2000" dirty="0"/>
              <a:t>.</a:t>
            </a:r>
          </a:p>
          <a:p>
            <a:endParaRPr lang="en-US" sz="2800" dirty="0"/>
          </a:p>
          <a:p>
            <a:r>
              <a:rPr lang="en-US" sz="2800" dirty="0">
                <a:hlinkClick r:id="rId4"/>
              </a:rPr>
              <a:t/>
            </a:r>
            <a:br>
              <a:rPr lang="en-US" sz="2800" dirty="0">
                <a:hlinkClick r:id="rId4"/>
              </a:rPr>
            </a:br>
            <a:endParaRPr lang="en-US" sz="2800" dirty="0"/>
          </a:p>
          <a:p>
            <a:endParaRPr lang="en-US" sz="2800" dirty="0"/>
          </a:p>
          <a:p>
            <a:r>
              <a:rPr lang="en-US" sz="2800" dirty="0"/>
              <a:t/>
            </a:r>
            <a:br>
              <a:rPr lang="en-US" sz="2800" dirty="0"/>
            </a:b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Lists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7384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endParaRPr lang="en-US" sz="2800" dirty="0" smtClean="0"/>
          </a:p>
          <a:p>
            <a:pPr marL="457200" indent="-457200">
              <a:buFont typeface="Arial" charset="0"/>
              <a:buChar char="•"/>
            </a:pPr>
            <a:r>
              <a:rPr lang="en-US" sz="2800" b="1" dirty="0" smtClean="0"/>
              <a:t>&lt;</a:t>
            </a:r>
            <a:r>
              <a:rPr lang="en-US" sz="2800" b="1" dirty="0" err="1" smtClean="0"/>
              <a:t>ul</a:t>
            </a:r>
            <a:r>
              <a:rPr lang="en-US" sz="2800" b="1" dirty="0" smtClean="0"/>
              <a:t>&gt;&lt;/</a:t>
            </a:r>
            <a:r>
              <a:rPr lang="en-US" sz="2800" b="1" dirty="0" err="1" smtClean="0"/>
              <a:t>ul</a:t>
            </a:r>
            <a:r>
              <a:rPr lang="en-US" sz="2800" b="1" dirty="0" smtClean="0"/>
              <a:t>&gt;</a:t>
            </a:r>
            <a:r>
              <a:rPr lang="en-US" sz="2800" dirty="0"/>
              <a:t> tag is used to define unordered </a:t>
            </a:r>
            <a:r>
              <a:rPr lang="en-US" sz="2800" dirty="0" smtClean="0"/>
              <a:t>lists. </a:t>
            </a:r>
            <a:endParaRPr lang="en-US" sz="2800" dirty="0" smtClean="0"/>
          </a:p>
          <a:p>
            <a:pPr marL="457200" indent="-457200">
              <a:buFont typeface="Arial" charset="0"/>
              <a:buChar char="•"/>
            </a:pPr>
            <a:endParaRPr lang="en-US" sz="2800" dirty="0" smtClean="0"/>
          </a:p>
          <a:p>
            <a:pPr marL="457200" indent="-457200">
              <a:buFont typeface="Arial" charset="0"/>
              <a:buChar char="•"/>
            </a:pPr>
            <a:r>
              <a:rPr lang="en-US" sz="2800" b="1" dirty="0" smtClean="0"/>
              <a:t>&lt;</a:t>
            </a:r>
            <a:r>
              <a:rPr lang="en-US" sz="2800" b="1" dirty="0" err="1" smtClean="0"/>
              <a:t>ol</a:t>
            </a:r>
            <a:r>
              <a:rPr lang="en-US" sz="2800" b="1" dirty="0" smtClean="0"/>
              <a:t>&gt;&lt;/</a:t>
            </a:r>
            <a:r>
              <a:rPr lang="en-US" sz="2800" b="1" dirty="0" err="1" smtClean="0"/>
              <a:t>ol</a:t>
            </a:r>
            <a:r>
              <a:rPr lang="en-US" sz="2800" b="1" dirty="0" smtClean="0"/>
              <a:t>&gt;</a:t>
            </a:r>
            <a:r>
              <a:rPr lang="en-US" sz="2800" dirty="0"/>
              <a:t> tag is used to define ordered lists. </a:t>
            </a:r>
            <a:endParaRPr lang="en-US" sz="2800" dirty="0" smtClean="0"/>
          </a:p>
          <a:p>
            <a:endParaRPr lang="en-US" sz="2800" dirty="0" smtClean="0"/>
          </a:p>
          <a:p>
            <a:pPr marL="457200" indent="-457200">
              <a:buFont typeface="Arial" charset="0"/>
              <a:buChar char="•"/>
            </a:pPr>
            <a:r>
              <a:rPr lang="en-US" sz="2800" dirty="0" smtClean="0"/>
              <a:t>Inside </a:t>
            </a:r>
            <a:r>
              <a:rPr lang="en-US" sz="2800" i="1" dirty="0" smtClean="0"/>
              <a:t>both</a:t>
            </a:r>
            <a:r>
              <a:rPr lang="en-US" sz="2800" dirty="0" smtClean="0"/>
              <a:t> </a:t>
            </a:r>
            <a:r>
              <a:rPr lang="en-US" sz="2800" dirty="0"/>
              <a:t>lists, the </a:t>
            </a:r>
            <a:r>
              <a:rPr lang="en-US" sz="2800" b="1" dirty="0" smtClean="0"/>
              <a:t>&lt;li&gt;&lt;/li&gt;</a:t>
            </a:r>
            <a:r>
              <a:rPr lang="en-US" sz="2800" dirty="0"/>
              <a:t> tag is used to define each list item.</a:t>
            </a:r>
          </a:p>
          <a:p>
            <a:r>
              <a:rPr lang="en-US" sz="2800" dirty="0">
                <a:hlinkClick r:id="rId4"/>
              </a:rPr>
              <a:t/>
            </a:r>
            <a:br>
              <a:rPr lang="en-US" sz="2800" dirty="0">
                <a:hlinkClick r:id="rId4"/>
              </a:rPr>
            </a:br>
            <a:endParaRPr lang="en-US" sz="2800" dirty="0"/>
          </a:p>
          <a:p>
            <a:endParaRPr lang="en-US" sz="2800" dirty="0"/>
          </a:p>
          <a:p>
            <a:r>
              <a:rPr lang="en-US" sz="2800" dirty="0"/>
              <a:t/>
            </a:r>
            <a:br>
              <a:rPr lang="en-US" sz="2800" dirty="0"/>
            </a:br>
            <a:r>
              <a:rPr lang="en-US" sz="2800" dirty="0"/>
              <a:t/>
            </a:r>
            <a:br>
              <a:rPr lang="en-US" sz="2800" dirty="0"/>
            </a:b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List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886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600" b="1" dirty="0" smtClean="0"/>
              <a:t>&lt;!</a:t>
            </a:r>
            <a:r>
              <a:rPr lang="en-US" sz="1600" b="1" dirty="0"/>
              <a:t>DOCTYPE html&gt;</a:t>
            </a:r>
            <a:r>
              <a:rPr lang="en-US" sz="1600" dirty="0"/>
              <a:t> </a:t>
            </a:r>
          </a:p>
          <a:p>
            <a:r>
              <a:rPr lang="en-US" sz="1600" b="1" dirty="0" smtClean="0"/>
              <a:t>&lt;</a:t>
            </a:r>
            <a:r>
              <a:rPr lang="en-US" sz="1600" b="1" dirty="0"/>
              <a:t>html&gt;</a:t>
            </a:r>
            <a:r>
              <a:rPr lang="en-US" sz="1600" dirty="0"/>
              <a:t> </a:t>
            </a:r>
            <a:endParaRPr lang="en-US" sz="1600" dirty="0" smtClean="0"/>
          </a:p>
          <a:p>
            <a:r>
              <a:rPr lang="en-US" sz="1600" b="1" dirty="0" smtClean="0"/>
              <a:t>&lt;head&gt;</a:t>
            </a:r>
          </a:p>
          <a:p>
            <a:r>
              <a:rPr lang="en-US" sz="1600" b="1" dirty="0" smtClean="0"/>
              <a:t>&lt;body&gt;</a:t>
            </a:r>
            <a:r>
              <a:rPr lang="en-US" sz="1600" dirty="0" smtClean="0"/>
              <a:t> </a:t>
            </a:r>
          </a:p>
          <a:p>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b="1" dirty="0" smtClean="0"/>
              <a:t>   &lt;h2&gt;</a:t>
            </a:r>
            <a:r>
              <a:rPr lang="en-US" sz="1600" dirty="0" smtClean="0"/>
              <a:t>About</a:t>
            </a:r>
            <a:r>
              <a:rPr lang="en-US" sz="1600" b="1" dirty="0" smtClean="0"/>
              <a:t>&lt;/</a:t>
            </a:r>
            <a:r>
              <a:rPr lang="en-US" sz="1600" b="1" dirty="0"/>
              <a:t>h2&gt;</a:t>
            </a:r>
            <a:r>
              <a:rPr lang="en-US" sz="1600" dirty="0"/>
              <a:t> </a:t>
            </a:r>
            <a:endParaRPr lang="en-US" sz="1600" dirty="0" smtClean="0"/>
          </a:p>
          <a:p>
            <a:r>
              <a:rPr lang="en-US" sz="1600" b="1" dirty="0" smtClean="0"/>
              <a:t>      &lt;p&gt;</a:t>
            </a:r>
            <a:r>
              <a:rPr lang="en-US" sz="1600" dirty="0" smtClean="0"/>
              <a:t>This is a </a:t>
            </a:r>
            <a:r>
              <a:rPr lang="en-US" sz="1600" dirty="0"/>
              <a:t>simple page put together using </a:t>
            </a:r>
            <a:r>
              <a:rPr lang="en-US" sz="1600" dirty="0" smtClean="0"/>
              <a:t>HTML</a:t>
            </a:r>
            <a:r>
              <a:rPr lang="en-US" sz="1600" b="1" dirty="0" smtClean="0"/>
              <a:t>&lt;/</a:t>
            </a:r>
            <a:r>
              <a:rPr lang="en-US" sz="1600" b="1" dirty="0"/>
              <a:t>p&gt;</a:t>
            </a:r>
            <a:r>
              <a:rPr lang="en-US" sz="1600" dirty="0"/>
              <a:t> </a:t>
            </a:r>
            <a:endParaRPr lang="en-US" sz="1600" dirty="0" smtClean="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effectLst>
                  <a:glow rad="228600">
                    <a:schemeClr val="accent5">
                      <a:satMod val="175000"/>
                      <a:alpha val="40000"/>
                    </a:schemeClr>
                  </a:glow>
                </a:effectLst>
              </a:rPr>
              <a:t>      </a:t>
            </a:r>
            <a:r>
              <a:rPr lang="en-US" sz="1600" b="1" dirty="0">
                <a:effectLst>
                  <a:glow rad="228600">
                    <a:schemeClr val="accent5">
                      <a:satMod val="175000"/>
                      <a:alpha val="40000"/>
                    </a:schemeClr>
                  </a:glow>
                </a:effectLst>
              </a:rPr>
              <a:t>&lt;</a:t>
            </a:r>
            <a:r>
              <a:rPr lang="en-US" sz="1600" b="1" dirty="0" err="1">
                <a:effectLst>
                  <a:glow rad="228600">
                    <a:schemeClr val="accent5">
                      <a:satMod val="175000"/>
                      <a:alpha val="40000"/>
                    </a:schemeClr>
                  </a:glow>
                </a:effectLst>
              </a:rPr>
              <a:t>ul</a:t>
            </a:r>
            <a:r>
              <a:rPr lang="en-US" sz="1600" b="1" dirty="0">
                <a:effectLst>
                  <a:glow rad="228600">
                    <a:schemeClr val="accent5">
                      <a:satMod val="175000"/>
                      <a:alpha val="40000"/>
                    </a:schemeClr>
                  </a:glow>
                </a:effectLst>
              </a:rPr>
              <a:t>&gt;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learn HTML</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show off</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&lt;li&gt;</a:t>
            </a:r>
            <a:r>
              <a:rPr lang="en-US" sz="1600" dirty="0" smtClean="0">
                <a:effectLst>
                  <a:glow rad="228600">
                    <a:schemeClr val="accent5">
                      <a:satMod val="175000"/>
                      <a:alpha val="40000"/>
                    </a:schemeClr>
                  </a:glow>
                </a:effectLst>
              </a:rPr>
              <a:t>Because I can</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ul</a:t>
            </a:r>
            <a:r>
              <a:rPr lang="en-US" sz="1600" b="1" dirty="0" smtClean="0">
                <a:effectLst>
                  <a:glow rad="228600">
                    <a:schemeClr val="accent5">
                      <a:satMod val="175000"/>
                      <a:alpha val="40000"/>
                    </a:schemeClr>
                  </a:glow>
                </a:effectLst>
              </a:rPr>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64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lvl="0" rtl="0">
              <a:spcBef>
                <a:spcPts val="0"/>
              </a:spcBef>
              <a:buClr>
                <a:srgbClr val="000000"/>
              </a:buClr>
              <a:buSzPct val="45833"/>
              <a:buNone/>
            </a:pPr>
            <a:r>
              <a:rPr lang="en" sz="2400" dirty="0">
                <a:solidFill>
                  <a:schemeClr val="dk1"/>
                </a:solidFill>
                <a:latin typeface="Calibri"/>
                <a:ea typeface="Calibri"/>
                <a:cs typeface="Calibri"/>
                <a:sym typeface="Calibri"/>
              </a:rPr>
              <a:t>Walk away with the foundations for </a:t>
            </a:r>
            <a:r>
              <a:rPr lang="en-US" sz="2400" dirty="0" smtClean="0">
                <a:solidFill>
                  <a:schemeClr val="dk1"/>
                </a:solidFill>
                <a:latin typeface="Calibri"/>
                <a:ea typeface="Calibri"/>
                <a:cs typeface="Calibri"/>
                <a:sym typeface="Calibri"/>
              </a:rPr>
              <a:t>:</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Understanding how tags and other HTML elements structure the content of a webpage</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Being able to create a basic webpage using HTML and CSS</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Understanding how CSS interacts with </a:t>
            </a:r>
            <a:r>
              <a:rPr lang="en-US" sz="2400" dirty="0" smtClean="0">
                <a:solidFill>
                  <a:schemeClr val="dk1"/>
                </a:solidFill>
                <a:latin typeface="Calibri"/>
                <a:ea typeface="Calibri"/>
                <a:cs typeface="Calibri"/>
                <a:sym typeface="Calibri"/>
              </a:rPr>
              <a:t>HTML</a:t>
            </a:r>
          </a:p>
          <a:p>
            <a:pPr marL="342900" lvl="0" indent="-342900" rtl="0">
              <a:spcBef>
                <a:spcPts val="0"/>
              </a:spcBef>
              <a:buClr>
                <a:srgbClr val="000000"/>
              </a:buClr>
              <a:buSzPct val="45833"/>
              <a:buFont typeface="Arial" charset="0"/>
              <a:buChar char="•"/>
            </a:pPr>
            <a:r>
              <a:rPr lang="en-US" sz="2400" dirty="0" smtClean="0">
                <a:solidFill>
                  <a:schemeClr val="dk1"/>
                </a:solidFill>
                <a:latin typeface="Calibri"/>
                <a:ea typeface="Calibri"/>
                <a:cs typeface="Calibri"/>
                <a:sym typeface="Calibri"/>
              </a:rPr>
              <a:t>Developing a lifelong appetite for coding!</a:t>
            </a:r>
            <a:endParaRPr lang="en-US" sz="2400" dirty="0" smtClean="0">
              <a:solidFill>
                <a:schemeClr val="dk1"/>
              </a:solidFill>
              <a:latin typeface="Calibri"/>
              <a:ea typeface="Calibri"/>
              <a:cs typeface="Calibri"/>
              <a:sym typeface="Calibri"/>
            </a:endParaRPr>
          </a:p>
          <a:p>
            <a:pPr lvl="0" rtl="0">
              <a:spcBef>
                <a:spcPts val="0"/>
              </a:spcBef>
              <a:buNone/>
            </a:pPr>
            <a:endParaRPr sz="2400" dirty="0">
              <a:solidFill>
                <a:schemeClr val="dk1"/>
              </a:solidFill>
              <a:latin typeface="Calibri"/>
              <a:ea typeface="Calibri"/>
              <a:cs typeface="Calibri"/>
              <a:sym typeface="Calibri"/>
            </a:endParaRPr>
          </a:p>
        </p:txBody>
      </p:sp>
      <p:sp>
        <p:nvSpPr>
          <p:cNvPr id="70" name="Shape 70"/>
          <p:cNvSpPr txBox="1"/>
          <p:nvPr/>
        </p:nvSpPr>
        <p:spPr>
          <a:xfrm>
            <a:off x="382550" y="899100"/>
            <a:ext cx="4927200" cy="921600"/>
          </a:xfrm>
          <a:prstGeom prst="rect">
            <a:avLst/>
          </a:prstGeom>
          <a:noFill/>
          <a:ln>
            <a:noFill/>
          </a:ln>
        </p:spPr>
        <p:txBody>
          <a:bodyPr lIns="91425" tIns="91425" rIns="91425" bIns="91425" anchor="t" anchorCtr="0">
            <a:noAutofit/>
          </a:bodyPr>
          <a:lstStyle/>
          <a:p>
            <a:pPr lvl="0" rtl="0">
              <a:spcBef>
                <a:spcPts val="0"/>
              </a:spcBef>
              <a:buNone/>
            </a:pPr>
            <a:r>
              <a:rPr lang="en" sz="4800">
                <a:latin typeface="Calibri"/>
                <a:ea typeface="Calibri"/>
                <a:cs typeface="Calibri"/>
                <a:sym typeface="Calibri"/>
              </a:rPr>
              <a:t>Goals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2800" b="1" dirty="0">
              <a:ln w="22225">
                <a:solidFill>
                  <a:schemeClr val="accent2"/>
                </a:solidFill>
                <a:prstDash val="solid"/>
              </a:ln>
              <a:solidFill>
                <a:schemeClr val="tx1"/>
              </a:solidFill>
              <a:effectLst>
                <a:glow rad="228600">
                  <a:schemeClr val="accent6">
                    <a:satMod val="175000"/>
                    <a:alpha val="40000"/>
                  </a:schemeClr>
                </a:glow>
              </a:effectLst>
              <a:latin typeface="Calibri"/>
              <a:ea typeface="Calibri"/>
              <a:cs typeface="Calibri"/>
              <a:sym typeface="Calibri"/>
            </a:endParaRPr>
          </a:p>
          <a:p>
            <a:r>
              <a:rPr lang="en-US" sz="1600" b="1" dirty="0" smtClean="0"/>
              <a:t>&lt;!</a:t>
            </a:r>
            <a:r>
              <a:rPr lang="en-US" sz="1600" b="1" dirty="0"/>
              <a:t>DOCTYPE html&gt;</a:t>
            </a:r>
            <a:r>
              <a:rPr lang="en-US" sz="1600" dirty="0"/>
              <a:t> </a:t>
            </a:r>
          </a:p>
          <a:p>
            <a:r>
              <a:rPr lang="en-US" sz="1600" b="1" dirty="0" smtClean="0"/>
              <a:t>&lt;</a:t>
            </a:r>
            <a:r>
              <a:rPr lang="en-US" sz="1600" b="1" dirty="0"/>
              <a:t>html&gt;</a:t>
            </a:r>
            <a:r>
              <a:rPr lang="en-US" sz="1600" dirty="0"/>
              <a:t> </a:t>
            </a:r>
            <a:endParaRPr lang="en-US" sz="1600" dirty="0" smtClean="0"/>
          </a:p>
          <a:p>
            <a:r>
              <a:rPr lang="en-US" sz="1600" b="1" dirty="0" smtClean="0"/>
              <a:t>&lt;head&gt;</a:t>
            </a:r>
          </a:p>
          <a:p>
            <a:r>
              <a:rPr lang="en-US" sz="1600" b="1" dirty="0" smtClean="0"/>
              <a:t>&lt;body&gt;</a:t>
            </a:r>
            <a:r>
              <a:rPr lang="en-US" sz="1600" dirty="0" smtClean="0"/>
              <a:t> </a:t>
            </a:r>
          </a:p>
          <a:p>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b="1" dirty="0" smtClean="0"/>
              <a:t>   &lt;h2&gt;</a:t>
            </a:r>
            <a:r>
              <a:rPr lang="en-US" sz="1600" dirty="0" smtClean="0"/>
              <a:t>About</a:t>
            </a:r>
            <a:r>
              <a:rPr lang="en-US" sz="1600" b="1" dirty="0" smtClean="0"/>
              <a:t>&lt;/</a:t>
            </a:r>
            <a:r>
              <a:rPr lang="en-US" sz="1600" b="1" dirty="0"/>
              <a:t>h2&gt;</a:t>
            </a:r>
            <a:r>
              <a:rPr lang="en-US" sz="1600" dirty="0"/>
              <a:t> </a:t>
            </a:r>
            <a:endParaRPr lang="en-US" sz="1600" dirty="0" smtClean="0"/>
          </a:p>
          <a:p>
            <a:r>
              <a:rPr lang="en-US" sz="1600" b="1" dirty="0" smtClean="0"/>
              <a:t>      &lt;p&gt;</a:t>
            </a:r>
            <a:r>
              <a:rPr lang="en-US" sz="1600" dirty="0" smtClean="0"/>
              <a:t>This is a </a:t>
            </a:r>
            <a:r>
              <a:rPr lang="en-US" sz="1600" dirty="0"/>
              <a:t>simple page put together using </a:t>
            </a:r>
            <a:r>
              <a:rPr lang="en-US" sz="1600" dirty="0" smtClean="0"/>
              <a:t>HTML</a:t>
            </a:r>
            <a:r>
              <a:rPr lang="en-US" sz="1600" b="1" dirty="0" smtClean="0"/>
              <a:t>&lt;/</a:t>
            </a:r>
            <a:r>
              <a:rPr lang="en-US" sz="1600" b="1" dirty="0"/>
              <a:t>p&gt;</a:t>
            </a:r>
            <a:r>
              <a:rPr lang="en-US" sz="1600" dirty="0"/>
              <a:t> </a:t>
            </a:r>
            <a:endParaRPr lang="en-US" sz="1600" dirty="0" smtClean="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effectLst>
                  <a:glow rad="228600">
                    <a:schemeClr val="accent5">
                      <a:satMod val="175000"/>
                      <a:alpha val="40000"/>
                    </a:schemeClr>
                  </a:glow>
                </a:effectLst>
              </a:rPr>
              <a:t>      &lt;</a:t>
            </a:r>
            <a:r>
              <a:rPr lang="en-US" sz="1600" b="1" dirty="0" err="1" smtClean="0">
                <a:effectLst>
                  <a:glow rad="228600">
                    <a:schemeClr val="accent5">
                      <a:satMod val="175000"/>
                      <a:alpha val="40000"/>
                    </a:schemeClr>
                  </a:glow>
                </a:effectLst>
              </a:rPr>
              <a:t>ol</a:t>
            </a:r>
            <a:r>
              <a:rPr lang="en-US" sz="1600" b="1" dirty="0" smtClean="0">
                <a:effectLst>
                  <a:glow rad="228600">
                    <a:schemeClr val="accent5">
                      <a:satMod val="175000"/>
                      <a:alpha val="40000"/>
                    </a:schemeClr>
                  </a:glow>
                </a:effectLst>
              </a:rPr>
              <a:t>&gt;</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learn HTML</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show off</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&lt;li&gt;</a:t>
            </a:r>
            <a:r>
              <a:rPr lang="en-US" sz="1600" dirty="0" smtClean="0">
                <a:effectLst>
                  <a:glow rad="228600">
                    <a:schemeClr val="accent5">
                      <a:satMod val="175000"/>
                      <a:alpha val="40000"/>
                    </a:schemeClr>
                  </a:glow>
                </a:effectLst>
              </a:rPr>
              <a:t>Because I can</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smtClean="0">
                <a:effectLst>
                  <a:glow rad="228600">
                    <a:schemeClr val="accent5">
                      <a:satMod val="175000"/>
                      <a:alpha val="40000"/>
                    </a:schemeClr>
                  </a:glow>
                </a:effectLst>
              </a:rPr>
              <a:t>ol</a:t>
            </a:r>
            <a:r>
              <a:rPr lang="en-US" sz="1600" b="1" dirty="0" smtClean="0">
                <a:effectLst>
                  <a:glow rad="228600">
                    <a:schemeClr val="accent5">
                      <a:satMod val="175000"/>
                      <a:alpha val="40000"/>
                    </a:schemeClr>
                  </a:glow>
                </a:effectLst>
              </a:rPr>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0331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1600" b="1" dirty="0" smtClean="0"/>
          </a:p>
          <a:p>
            <a:endParaRPr lang="en-US" sz="1600" b="1" dirty="0" smtClean="0"/>
          </a:p>
          <a:p>
            <a:r>
              <a:rPr lang="en-US" sz="1600" b="1" dirty="0" smtClean="0"/>
              <a:t>… (Note: Keep the code above this line in your document and just change the portion below)</a:t>
            </a:r>
            <a:endParaRPr lang="en-US" sz="1600" b="1" dirty="0"/>
          </a:p>
          <a:p>
            <a:r>
              <a:rPr lang="en-US" sz="1600" b="1" dirty="0" smtClean="0"/>
              <a:t>  &lt;h2&gt;</a:t>
            </a:r>
            <a:r>
              <a:rPr lang="en-US" sz="1600" dirty="0" smtClean="0"/>
              <a:t>Purpose of this Page</a:t>
            </a:r>
            <a:r>
              <a:rPr lang="en-US" sz="1600" b="1" dirty="0" smtClean="0"/>
              <a:t>&lt;/</a:t>
            </a:r>
            <a:r>
              <a:rPr lang="en-US" sz="1600" b="1" dirty="0"/>
              <a:t>h2&gt;</a:t>
            </a:r>
            <a:r>
              <a:rPr lang="en-US" sz="1600" dirty="0"/>
              <a:t> </a:t>
            </a:r>
            <a:endParaRPr lang="en-US" sz="1600" dirty="0" smtClean="0"/>
          </a:p>
          <a:p>
            <a:r>
              <a:rPr lang="en-US" sz="1600" b="1" dirty="0" smtClean="0"/>
              <a:t>      &lt;</a:t>
            </a:r>
            <a:r>
              <a:rPr lang="en-US" sz="1600" b="1" dirty="0" err="1"/>
              <a:t>u</a:t>
            </a:r>
            <a:r>
              <a:rPr lang="en-US" sz="1600" b="1" dirty="0" err="1" smtClean="0"/>
              <a:t>l</a:t>
            </a:r>
            <a:r>
              <a:rPr lang="en-US" sz="1600" b="1" dirty="0" smtClean="0"/>
              <a:t>&gt;</a:t>
            </a:r>
            <a:r>
              <a:rPr lang="en-US" sz="1600" dirty="0" smtClean="0"/>
              <a:t> </a:t>
            </a:r>
          </a:p>
          <a:p>
            <a:r>
              <a:rPr lang="en-US" sz="1600" b="1" dirty="0" smtClean="0"/>
              <a:t>           &lt;</a:t>
            </a:r>
            <a:r>
              <a:rPr lang="en-US" sz="1600" b="1" dirty="0"/>
              <a:t>li&gt;</a:t>
            </a:r>
            <a:r>
              <a:rPr lang="en-US" sz="1600" dirty="0"/>
              <a:t>To learn HTML</a:t>
            </a:r>
            <a:r>
              <a:rPr lang="en-US" sz="1600" b="1" dirty="0"/>
              <a:t>&lt;/li&gt;</a:t>
            </a:r>
            <a:r>
              <a:rPr lang="en-US" sz="1600" dirty="0"/>
              <a:t> </a:t>
            </a:r>
            <a:endParaRPr lang="en-US" sz="1600" dirty="0" smtClean="0"/>
          </a:p>
          <a:p>
            <a:r>
              <a:rPr lang="en-US" sz="1600" b="1" dirty="0" smtClean="0"/>
              <a:t>           &lt;</a:t>
            </a:r>
            <a:r>
              <a:rPr lang="en-US" sz="1600" b="1" dirty="0"/>
              <a:t>li&gt;</a:t>
            </a:r>
            <a:r>
              <a:rPr lang="en-US" sz="1600" dirty="0"/>
              <a:t>To show off</a:t>
            </a:r>
            <a:r>
              <a:rPr lang="en-US" sz="1600" b="1" dirty="0"/>
              <a:t>&lt;/li&gt;</a:t>
            </a:r>
            <a:r>
              <a:rPr lang="en-US" sz="1600" dirty="0"/>
              <a:t> </a:t>
            </a:r>
            <a:endParaRPr lang="en-US" sz="1600" dirty="0" smtClean="0"/>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ol</a:t>
            </a:r>
            <a:r>
              <a:rPr lang="en-US" sz="1600" b="1" dirty="0">
                <a:effectLst>
                  <a:glow rad="228600">
                    <a:schemeClr val="accent5">
                      <a:satMod val="175000"/>
                      <a:alpha val="40000"/>
                    </a:schemeClr>
                  </a:glow>
                </a:effectLst>
              </a:rPr>
              <a:t>&gt;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boss</a:t>
            </a:r>
            <a:r>
              <a:rPr lang="en-US" sz="1600" b="1" dirty="0">
                <a:effectLst>
                  <a:glow rad="228600">
                    <a:schemeClr val="accent5">
                      <a:satMod val="175000"/>
                      <a:alpha val="40000"/>
                    </a:schemeClr>
                  </a:glow>
                </a:effectLst>
              </a:rPr>
              <a:t>&lt;/li&gt;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a:t>
            </a:r>
            <a:r>
              <a:rPr lang="en-US" sz="1600" dirty="0" smtClean="0">
                <a:effectLst>
                  <a:glow rad="228600">
                    <a:schemeClr val="accent5">
                      <a:satMod val="175000"/>
                      <a:alpha val="40000"/>
                    </a:schemeClr>
                  </a:glow>
                </a:effectLst>
              </a:rPr>
              <a:t>friends and acquaintances</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To my </a:t>
            </a:r>
            <a:r>
              <a:rPr lang="en-US" sz="1600" dirty="0" smtClean="0">
                <a:effectLst>
                  <a:glow rad="228600">
                    <a:schemeClr val="accent5">
                      <a:satMod val="175000"/>
                      <a:alpha val="40000"/>
                    </a:schemeClr>
                  </a:glow>
                </a:effectLst>
              </a:rPr>
              <a:t>guinea pig</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li&gt;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err="1">
                <a:effectLst>
                  <a:glow rad="228600">
                    <a:schemeClr val="accent5">
                      <a:satMod val="175000"/>
                      <a:alpha val="40000"/>
                    </a:schemeClr>
                  </a:glow>
                </a:effectLst>
              </a:rPr>
              <a:t>ol</a:t>
            </a:r>
            <a:r>
              <a:rPr lang="en-US" sz="1600" b="1" dirty="0">
                <a:effectLst>
                  <a:glow rad="228600">
                    <a:schemeClr val="accent5">
                      <a:satMod val="175000"/>
                      <a:alpha val="40000"/>
                    </a:schemeClr>
                  </a:glow>
                </a:effectLst>
              </a:rPr>
              <a:t>&gt;</a:t>
            </a:r>
            <a:endParaRPr lang="en-US" sz="1600" dirty="0" smtClean="0">
              <a:effectLst>
                <a:glow rad="228600">
                  <a:schemeClr val="accent5">
                    <a:satMod val="175000"/>
                    <a:alpha val="40000"/>
                  </a:schemeClr>
                </a:glow>
              </a:effectLst>
            </a:endParaRPr>
          </a:p>
          <a:p>
            <a:r>
              <a:rPr lang="en-US" sz="1600" b="1" dirty="0" smtClean="0"/>
              <a:t>           &lt;li&gt;</a:t>
            </a:r>
            <a:r>
              <a:rPr lang="en-US" sz="1600" dirty="0" smtClean="0"/>
              <a:t>Because I can</a:t>
            </a:r>
            <a:r>
              <a:rPr lang="en-US" sz="1600" b="1" dirty="0" smtClean="0"/>
              <a:t>&lt;/</a:t>
            </a:r>
            <a:r>
              <a:rPr lang="en-US" sz="1600" b="1" dirty="0"/>
              <a:t>li&gt;</a:t>
            </a:r>
            <a:r>
              <a:rPr lang="en-US" sz="1600" dirty="0"/>
              <a:t> </a:t>
            </a:r>
            <a:endParaRPr lang="en-US" sz="1600" dirty="0" smtClean="0"/>
          </a:p>
          <a:p>
            <a:r>
              <a:rPr lang="en-US" sz="1600" b="1" dirty="0" smtClean="0"/>
              <a:t>      &lt;/</a:t>
            </a:r>
            <a:r>
              <a:rPr lang="en-US" sz="1600" b="1" dirty="0" err="1"/>
              <a:t>u</a:t>
            </a:r>
            <a:r>
              <a:rPr lang="en-US" sz="1600" b="1" dirty="0" err="1" smtClean="0"/>
              <a:t>l</a:t>
            </a:r>
            <a:r>
              <a:rPr lang="en-US" sz="1600" b="1" dirty="0" smtClean="0"/>
              <a:t>&gt;</a:t>
            </a: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pPr algn="ctr"/>
            <a:r>
              <a:rPr lang="en-US" sz="2000" kern="1200" dirty="0" smtClean="0">
                <a:solidFill>
                  <a:schemeClr val="tx1"/>
                </a:solidFill>
              </a:rPr>
              <a:t>Save and then view in the browser.</a:t>
            </a: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973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308"/>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800" dirty="0" smtClean="0"/>
              <a:t>Value of Internet = </a:t>
            </a:r>
            <a:r>
              <a:rPr lang="en-US" sz="2800" dirty="0"/>
              <a:t>all </a:t>
            </a:r>
            <a:r>
              <a:rPr lang="en-US" sz="2800" b="1" dirty="0" smtClean="0"/>
              <a:t>linked</a:t>
            </a:r>
            <a:r>
              <a:rPr lang="en-US" sz="2800" dirty="0"/>
              <a:t> </a:t>
            </a:r>
            <a:r>
              <a:rPr lang="en-US" sz="2800" dirty="0" smtClean="0"/>
              <a:t>together</a:t>
            </a:r>
          </a:p>
          <a:p>
            <a:endParaRPr lang="en-US" sz="2800" dirty="0"/>
          </a:p>
          <a:p>
            <a:pPr marL="457200" indent="-457200">
              <a:buFont typeface="Arial" charset="0"/>
              <a:buChar char="•"/>
            </a:pPr>
            <a:r>
              <a:rPr lang="en-US" sz="2800" b="1" dirty="0" smtClean="0"/>
              <a:t>h</a:t>
            </a:r>
            <a:r>
              <a:rPr lang="en-US" sz="2800" b="1" dirty="0" smtClean="0"/>
              <a:t>ypertext</a:t>
            </a:r>
            <a:r>
              <a:rPr lang="en-US" sz="2800" i="1" dirty="0" smtClean="0"/>
              <a:t> </a:t>
            </a:r>
            <a:r>
              <a:rPr lang="en-US" sz="2800" dirty="0" smtClean="0"/>
              <a:t>= </a:t>
            </a:r>
            <a:r>
              <a:rPr lang="en-US" sz="2800" dirty="0"/>
              <a:t>system of linked </a:t>
            </a:r>
            <a:r>
              <a:rPr lang="en-US" sz="2800" dirty="0" smtClean="0"/>
              <a:t>text</a:t>
            </a:r>
          </a:p>
          <a:p>
            <a:endParaRPr lang="en-US" sz="2800" dirty="0"/>
          </a:p>
          <a:p>
            <a:pPr marL="457200" indent="-457200">
              <a:buFont typeface="Arial" charset="0"/>
              <a:buChar char="•"/>
            </a:pPr>
            <a:r>
              <a:rPr lang="en-US" sz="2800" b="1" dirty="0" smtClean="0"/>
              <a:t>anchor</a:t>
            </a:r>
            <a:r>
              <a:rPr lang="en-US" sz="2800" dirty="0"/>
              <a:t> tag </a:t>
            </a:r>
            <a:r>
              <a:rPr lang="en-US" sz="2800" dirty="0" smtClean="0"/>
              <a:t>(&lt;a&gt;&lt;/a</a:t>
            </a:r>
            <a:r>
              <a:rPr lang="en-US" sz="2800" dirty="0" smtClean="0"/>
              <a:t>&gt;) </a:t>
            </a:r>
            <a:r>
              <a:rPr lang="en-US" sz="2800" dirty="0"/>
              <a:t>used to define a </a:t>
            </a:r>
            <a:r>
              <a:rPr lang="en-US" sz="2800" dirty="0" smtClean="0"/>
              <a:t>link</a:t>
            </a:r>
          </a:p>
          <a:p>
            <a:pPr marL="457200" indent="-457200">
              <a:buFont typeface="Arial" charset="0"/>
              <a:buChar char="•"/>
            </a:pPr>
            <a:endParaRPr lang="en-US" sz="2800" dirty="0"/>
          </a:p>
          <a:p>
            <a:pPr marL="457200" indent="-457200">
              <a:buFont typeface="Arial" charset="0"/>
              <a:buChar char="•"/>
            </a:pPr>
            <a:r>
              <a:rPr lang="en-US" sz="2800" b="1" dirty="0" err="1"/>
              <a:t>h</a:t>
            </a:r>
            <a:r>
              <a:rPr lang="en-US" sz="2800" b="1" dirty="0" err="1" smtClean="0"/>
              <a:t>ref</a:t>
            </a:r>
            <a:r>
              <a:rPr lang="en-US" sz="2800" dirty="0" smtClean="0"/>
              <a:t> = </a:t>
            </a:r>
            <a:r>
              <a:rPr lang="en-US" sz="2800" dirty="0"/>
              <a:t> </a:t>
            </a:r>
            <a:r>
              <a:rPr lang="en-US" sz="2800" b="1" dirty="0"/>
              <a:t>Hypertext </a:t>
            </a:r>
            <a:r>
              <a:rPr lang="en-US" sz="2800" b="1" dirty="0" err="1"/>
              <a:t>REFerence</a:t>
            </a:r>
            <a:r>
              <a:rPr lang="en-US" sz="2800" b="1" dirty="0"/>
              <a:t> </a:t>
            </a:r>
            <a:r>
              <a:rPr lang="en-US" sz="2800" dirty="0" smtClean="0"/>
              <a:t>(</a:t>
            </a:r>
            <a:r>
              <a:rPr lang="en-US" sz="2800" dirty="0" smtClean="0"/>
              <a:t>to add </a:t>
            </a:r>
            <a:r>
              <a:rPr lang="en-US" sz="2800" b="1" dirty="0" smtClean="0"/>
              <a:t>destination</a:t>
            </a:r>
            <a:r>
              <a:rPr lang="en-US" sz="2800" dirty="0"/>
              <a:t> of the </a:t>
            </a:r>
            <a:r>
              <a:rPr lang="en-US" sz="2800" dirty="0" smtClean="0"/>
              <a:t>link)</a:t>
            </a:r>
            <a:endParaRPr lang="en-US" sz="28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Links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8743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endParaRPr lang="en-US" sz="1600" b="1" dirty="0" smtClean="0"/>
          </a:p>
          <a:p>
            <a:r>
              <a:rPr lang="en-US" sz="1600" b="1" dirty="0"/>
              <a:t>&lt;!DOCTYPE html&gt; </a:t>
            </a:r>
            <a:endParaRPr lang="en-US" sz="1600" b="1" dirty="0" smtClean="0"/>
          </a:p>
          <a:p>
            <a:r>
              <a:rPr lang="en-US" sz="1600" b="1" dirty="0" smtClean="0"/>
              <a:t>&lt;</a:t>
            </a:r>
            <a:r>
              <a:rPr lang="en-US" sz="1600" b="1" dirty="0"/>
              <a:t>html&gt; </a:t>
            </a:r>
            <a:endParaRPr lang="en-US" sz="1600" b="1" dirty="0" smtClean="0"/>
          </a:p>
          <a:p>
            <a:r>
              <a:rPr lang="en-US" sz="1600" b="1" dirty="0" smtClean="0"/>
              <a:t>   &lt;</a:t>
            </a:r>
            <a:r>
              <a:rPr lang="en-US" sz="1600" b="1" dirty="0"/>
              <a:t>head&gt; </a:t>
            </a:r>
            <a:endParaRPr lang="en-US" sz="1600" b="1" dirty="0" smtClean="0"/>
          </a:p>
          <a:p>
            <a:r>
              <a:rPr lang="en-US" sz="1600" b="1" dirty="0" smtClean="0"/>
              <a:t>      &lt;</a:t>
            </a:r>
            <a:r>
              <a:rPr lang="en-US" sz="1600" b="1" dirty="0"/>
              <a:t>title&gt;</a:t>
            </a:r>
            <a:r>
              <a:rPr lang="en-US" sz="1600" dirty="0"/>
              <a:t>My first web page</a:t>
            </a:r>
            <a:r>
              <a:rPr lang="en-US" sz="1600" b="1" dirty="0"/>
              <a:t>&lt;/title&gt; </a:t>
            </a:r>
            <a:endParaRPr lang="en-US" sz="1600" b="1" dirty="0" smtClean="0"/>
          </a:p>
          <a:p>
            <a:r>
              <a:rPr lang="en-US" sz="1600" b="1" dirty="0" smtClean="0"/>
              <a:t>   &lt;/</a:t>
            </a:r>
            <a:r>
              <a:rPr lang="en-US" sz="1600" b="1" dirty="0"/>
              <a:t>head&gt; </a:t>
            </a:r>
            <a:endParaRPr lang="en-US" sz="1600" b="1" dirty="0" smtClean="0"/>
          </a:p>
          <a:p>
            <a:r>
              <a:rPr lang="en-US" sz="1600" b="1" dirty="0" smtClean="0"/>
              <a:t>&lt;</a:t>
            </a:r>
            <a:r>
              <a:rPr lang="en-US" sz="1600" b="1" dirty="0"/>
              <a:t>body&gt;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h1&gt;</a:t>
            </a:r>
            <a:r>
              <a:rPr lang="en-US" sz="1600" dirty="0"/>
              <a:t>My first web page</a:t>
            </a:r>
            <a:r>
              <a:rPr lang="en-US" sz="1600" b="1" dirty="0"/>
              <a:t>&lt;/h1&gt;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h2&gt;</a:t>
            </a:r>
            <a:r>
              <a:rPr lang="en-US" sz="1600" dirty="0"/>
              <a:t>What this is</a:t>
            </a:r>
            <a:r>
              <a:rPr lang="en-US" sz="1600" b="1" dirty="0"/>
              <a:t>&lt;/h2&gt;</a:t>
            </a:r>
            <a:r>
              <a:rPr lang="en-US" sz="1600" dirty="0"/>
              <a:t> </a:t>
            </a:r>
            <a:endParaRPr lang="en-US" sz="1600" dirty="0" smtClean="0"/>
          </a:p>
          <a:p>
            <a:r>
              <a:rPr lang="en-US" sz="1600" dirty="0"/>
              <a:t> </a:t>
            </a:r>
            <a:r>
              <a:rPr lang="en-US" sz="1600" dirty="0" smtClean="0"/>
              <a:t>          </a:t>
            </a:r>
            <a:r>
              <a:rPr lang="en-US" sz="1600" b="1" dirty="0" smtClean="0"/>
              <a:t>&lt;</a:t>
            </a:r>
            <a:r>
              <a:rPr lang="en-US" sz="1600" b="1" dirty="0"/>
              <a:t>p&gt;</a:t>
            </a:r>
            <a:r>
              <a:rPr lang="en-US" sz="1600" dirty="0"/>
              <a:t>A simple page put together using HTML</a:t>
            </a:r>
            <a:r>
              <a:rPr lang="en-US" sz="1600" b="1" dirty="0"/>
              <a:t>&lt;/p&gt;</a:t>
            </a:r>
            <a:r>
              <a:rPr lang="en-US" sz="1600" dirty="0"/>
              <a:t> </a:t>
            </a:r>
            <a:endParaRPr lang="en-US" sz="1600" dirty="0" smtClean="0"/>
          </a:p>
          <a:p>
            <a:r>
              <a:rPr lang="en-US" sz="1600" dirty="0"/>
              <a:t> </a:t>
            </a:r>
            <a:r>
              <a:rPr lang="en-US" sz="1600" dirty="0" smtClean="0"/>
              <a:t>    </a:t>
            </a:r>
            <a:r>
              <a:rPr lang="en-US" sz="1600" b="1" dirty="0" smtClean="0"/>
              <a:t>&lt;</a:t>
            </a:r>
            <a:r>
              <a:rPr lang="en-US" sz="1600" b="1" dirty="0"/>
              <a:t>h2&gt;</a:t>
            </a:r>
            <a:r>
              <a:rPr lang="en-US" sz="1600" dirty="0"/>
              <a:t>Why this is</a:t>
            </a:r>
            <a:r>
              <a:rPr lang="en-US" sz="1600" b="1" dirty="0"/>
              <a:t>&lt;/h2&gt;</a:t>
            </a:r>
            <a:r>
              <a:rPr lang="en-US" sz="1600" dirty="0"/>
              <a:t> </a:t>
            </a:r>
            <a:endParaRPr lang="en-US" sz="1600" dirty="0" smtClean="0"/>
          </a:p>
          <a:p>
            <a:r>
              <a:rPr lang="en-US" sz="1600" dirty="0"/>
              <a:t> </a:t>
            </a:r>
            <a:r>
              <a:rPr lang="en-US" sz="1600" dirty="0" smtClean="0"/>
              <a:t>          </a:t>
            </a:r>
            <a:r>
              <a:rPr lang="en-US" sz="1600" b="1" dirty="0" smtClean="0"/>
              <a:t>&lt;</a:t>
            </a:r>
            <a:r>
              <a:rPr lang="en-US" sz="1600" b="1" dirty="0"/>
              <a:t>p&gt;</a:t>
            </a:r>
            <a:r>
              <a:rPr lang="en-US" sz="1600" dirty="0"/>
              <a:t>To learn HTML</a:t>
            </a:r>
            <a:r>
              <a:rPr lang="en-US" sz="1600" b="1" dirty="0"/>
              <a:t>&lt;/p&gt; </a:t>
            </a:r>
            <a:endParaRPr lang="en-US" sz="1600" b="1" dirty="0" smtClean="0"/>
          </a:p>
          <a:p>
            <a:r>
              <a:rPr lang="en-US" sz="1600" b="1" dirty="0"/>
              <a:t> </a:t>
            </a:r>
            <a:r>
              <a:rPr lang="en-US" sz="1600" b="1" dirty="0" smtClean="0"/>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h2&gt;</a:t>
            </a:r>
            <a:r>
              <a:rPr lang="en-US" sz="1600" dirty="0">
                <a:effectLst>
                  <a:glow rad="228600">
                    <a:schemeClr val="accent5">
                      <a:satMod val="175000"/>
                      <a:alpha val="40000"/>
                    </a:schemeClr>
                  </a:glow>
                </a:effectLst>
              </a:rPr>
              <a:t>Where to find </a:t>
            </a:r>
            <a:r>
              <a:rPr lang="en-US" sz="1600" dirty="0" smtClean="0">
                <a:effectLst>
                  <a:glow rad="228600">
                    <a:schemeClr val="accent5">
                      <a:satMod val="175000"/>
                      <a:alpha val="40000"/>
                    </a:schemeClr>
                  </a:glow>
                </a:effectLst>
              </a:rPr>
              <a:t>this </a:t>
            </a:r>
            <a:r>
              <a:rPr lang="en-US" sz="1600" dirty="0">
                <a:effectLst>
                  <a:glow rad="228600">
                    <a:schemeClr val="accent5">
                      <a:satMod val="175000"/>
                      <a:alpha val="40000"/>
                    </a:schemeClr>
                  </a:glow>
                </a:effectLst>
              </a:rPr>
              <a:t>tutorial</a:t>
            </a:r>
            <a:r>
              <a:rPr lang="en-US" sz="1600" b="1" dirty="0">
                <a:effectLst>
                  <a:glow rad="228600">
                    <a:schemeClr val="accent5">
                      <a:satMod val="175000"/>
                      <a:alpha val="40000"/>
                    </a:schemeClr>
                  </a:glow>
                </a:effectLst>
              </a:rPr>
              <a:t>&lt;/h2&gt;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pPr marL="687388" indent="-676275"/>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p&gt;&lt;a </a:t>
            </a:r>
            <a:r>
              <a:rPr lang="en-US" sz="1600" b="1" dirty="0" err="1">
                <a:effectLst>
                  <a:glow rad="228600">
                    <a:schemeClr val="accent5">
                      <a:satMod val="175000"/>
                      <a:alpha val="40000"/>
                    </a:schemeClr>
                  </a:glow>
                </a:effectLst>
              </a:rPr>
              <a:t>href</a:t>
            </a:r>
            <a:r>
              <a:rPr lang="en-US" sz="1600" b="1" dirty="0">
                <a:effectLst>
                  <a:glow rad="228600">
                    <a:schemeClr val="accent5">
                      <a:satMod val="175000"/>
                      <a:alpha val="40000"/>
                    </a:schemeClr>
                  </a:glow>
                </a:effectLst>
              </a:rPr>
              <a:t>="http</a:t>
            </a:r>
            <a:r>
              <a:rPr lang="en-US" sz="1600" b="1" dirty="0" smtClean="0">
                <a:effectLst>
                  <a:glow rad="228600">
                    <a:schemeClr val="accent5">
                      <a:satMod val="175000"/>
                      <a:alpha val="40000"/>
                    </a:schemeClr>
                  </a:glow>
                </a:effectLst>
              </a:rPr>
              <a:t>://</a:t>
            </a:r>
            <a:r>
              <a:rPr lang="en-US" sz="1600" b="1" dirty="0" err="1" smtClean="0">
                <a:effectLst>
                  <a:glow rad="228600">
                    <a:schemeClr val="accent5">
                      <a:satMod val="175000"/>
                      <a:alpha val="40000"/>
                    </a:schemeClr>
                  </a:glow>
                </a:effectLst>
              </a:rPr>
              <a:t>dataacademy.commerce.gov</a:t>
            </a:r>
            <a:r>
              <a:rPr lang="en-US" sz="1600" b="1" dirty="0" smtClean="0">
                <a:effectLst>
                  <a:glow rad="228600">
                    <a:schemeClr val="accent5">
                      <a:satMod val="175000"/>
                      <a:alpha val="40000"/>
                    </a:schemeClr>
                  </a:glow>
                </a:effectLst>
              </a:rPr>
              <a:t>/previous-</a:t>
            </a:r>
            <a:r>
              <a:rPr lang="en-US" sz="1600" b="1" dirty="0" err="1" smtClean="0">
                <a:effectLst>
                  <a:glow rad="228600">
                    <a:schemeClr val="accent5">
                      <a:satMod val="175000"/>
                      <a:alpha val="40000"/>
                    </a:schemeClr>
                  </a:glow>
                </a:effectLst>
              </a:rPr>
              <a:t>courses.html</a:t>
            </a:r>
            <a:r>
              <a:rPr lang="en-US" sz="1600" b="1" dirty="0" smtClean="0">
                <a:effectLst>
                  <a:glow rad="228600">
                    <a:schemeClr val="accent5">
                      <a:satMod val="175000"/>
                      <a:alpha val="40000"/>
                    </a:schemeClr>
                  </a:glow>
                </a:effectLst>
              </a:rPr>
              <a:t>"&gt;</a:t>
            </a:r>
            <a:r>
              <a:rPr lang="en-US" sz="1600" dirty="0" smtClean="0">
                <a:effectLst>
                  <a:glow rad="228600">
                    <a:schemeClr val="accent5">
                      <a:satMod val="175000"/>
                      <a:alpha val="40000"/>
                    </a:schemeClr>
                  </a:glow>
                </a:effectLst>
              </a:rPr>
              <a:t>Previous Course Materials</a:t>
            </a:r>
            <a:r>
              <a:rPr lang="en-US" sz="1600" b="1" dirty="0" smtClean="0">
                <a:effectLst>
                  <a:glow rad="228600">
                    <a:schemeClr val="accent5">
                      <a:satMod val="175000"/>
                      <a:alpha val="40000"/>
                    </a:schemeClr>
                  </a:glow>
                </a:effectLst>
              </a:rPr>
              <a:t>&lt;/</a:t>
            </a:r>
            <a:r>
              <a:rPr lang="en-US" sz="1600" b="1" dirty="0">
                <a:effectLst>
                  <a:glow rad="228600">
                    <a:schemeClr val="accent5">
                      <a:satMod val="175000"/>
                      <a:alpha val="40000"/>
                    </a:schemeClr>
                  </a:glow>
                </a:effectLst>
              </a:rPr>
              <a:t>a</a:t>
            </a:r>
            <a:r>
              <a:rPr lang="en-US" sz="1600" b="1" dirty="0" smtClean="0">
                <a:effectLst>
                  <a:glow rad="228600">
                    <a:schemeClr val="accent5">
                      <a:satMod val="175000"/>
                      <a:alpha val="40000"/>
                    </a:schemeClr>
                  </a:glow>
                </a:effectLst>
              </a:rPr>
              <a:t>&gt;&lt;/</a:t>
            </a:r>
            <a:r>
              <a:rPr lang="en-US" sz="1600" b="1" dirty="0">
                <a:effectLst>
                  <a:glow rad="228600">
                    <a:schemeClr val="accent5">
                      <a:satMod val="175000"/>
                      <a:alpha val="40000"/>
                    </a:schemeClr>
                  </a:glow>
                </a:effectLst>
              </a:rPr>
              <a:t>p&gt;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t>&lt;/</a:t>
            </a:r>
            <a:r>
              <a:rPr lang="en-US" sz="1600" b="1" dirty="0"/>
              <a:t>body&gt;</a:t>
            </a:r>
            <a:r>
              <a:rPr lang="en-US" sz="1600" dirty="0"/>
              <a:t> </a:t>
            </a:r>
            <a:endParaRPr lang="en-US" sz="1600" dirty="0" smtClean="0"/>
          </a:p>
          <a:p>
            <a:r>
              <a:rPr lang="en-US" sz="1600" b="1" dirty="0" smtClean="0"/>
              <a:t>&lt;/</a:t>
            </a:r>
            <a:r>
              <a:rPr lang="en-US" sz="1600" b="1" dirty="0"/>
              <a:t>html</a:t>
            </a:r>
            <a:r>
              <a:rPr lang="en-US" sz="1600" b="1" dirty="0" smtClean="0"/>
              <a:t>&gt;</a:t>
            </a:r>
            <a:endParaRPr lang="en-US" sz="1600" kern="1200" dirty="0" smtClean="0">
              <a:solidFill>
                <a:schemeClr val="tx1"/>
              </a:solidFill>
            </a:endParaRPr>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924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444429"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000" dirty="0"/>
              <a:t>c</a:t>
            </a:r>
            <a:r>
              <a:rPr lang="en-US" sz="2000" dirty="0" smtClean="0"/>
              <a:t>an </a:t>
            </a:r>
            <a:r>
              <a:rPr lang="en-US" sz="2000" dirty="0" smtClean="0"/>
              <a:t>be </a:t>
            </a:r>
            <a:r>
              <a:rPr lang="en-US" sz="2000" b="1" dirty="0" smtClean="0"/>
              <a:t>absolute </a:t>
            </a:r>
            <a:r>
              <a:rPr lang="en-US" sz="2000" dirty="0" smtClean="0"/>
              <a:t>OR</a:t>
            </a:r>
          </a:p>
          <a:p>
            <a:pPr marL="457200" indent="-457200">
              <a:buFont typeface="Arial" charset="0"/>
              <a:buChar char="•"/>
            </a:pPr>
            <a:r>
              <a:rPr lang="en-US" sz="2000" b="1" dirty="0" smtClean="0"/>
              <a:t>r</a:t>
            </a:r>
            <a:r>
              <a:rPr lang="en-US" sz="2000" b="1" dirty="0" smtClean="0"/>
              <a:t>elative</a:t>
            </a:r>
          </a:p>
          <a:p>
            <a:pPr marL="457200" indent="-457200">
              <a:buFont typeface="Arial" charset="0"/>
              <a:buChar char="•"/>
            </a:pPr>
            <a:r>
              <a:rPr lang="en-US" sz="2000" u="sng" kern="1200" dirty="0">
                <a:solidFill>
                  <a:schemeClr val="tx1"/>
                </a:solidFill>
              </a:rPr>
              <a:t>d</a:t>
            </a:r>
            <a:r>
              <a:rPr lang="en-US" sz="2000" u="sng" kern="1200" dirty="0" smtClean="0">
                <a:solidFill>
                  <a:schemeClr val="tx1"/>
                </a:solidFill>
              </a:rPr>
              <a:t>o </a:t>
            </a:r>
            <a:r>
              <a:rPr lang="en-US" sz="2000" u="sng" kern="1200" dirty="0">
                <a:solidFill>
                  <a:schemeClr val="tx1"/>
                </a:solidFill>
              </a:rPr>
              <a:t>not</a:t>
            </a:r>
            <a:r>
              <a:rPr lang="en-US" sz="2000" kern="1200" dirty="0">
                <a:solidFill>
                  <a:schemeClr val="tx1"/>
                </a:solidFill>
              </a:rPr>
              <a:t> have to link to </a:t>
            </a:r>
            <a:r>
              <a:rPr lang="en-US" sz="2000" kern="1200" dirty="0" smtClean="0">
                <a:solidFill>
                  <a:schemeClr val="tx1"/>
                </a:solidFill>
              </a:rPr>
              <a:t>another </a:t>
            </a:r>
            <a:r>
              <a:rPr lang="en-US" sz="2000" kern="1200" dirty="0" smtClean="0">
                <a:solidFill>
                  <a:schemeClr val="tx1"/>
                </a:solidFill>
              </a:rPr>
              <a:t>file </a:t>
            </a:r>
            <a:r>
              <a:rPr lang="en-US" sz="2000" kern="1200" dirty="0" smtClean="0">
                <a:solidFill>
                  <a:schemeClr val="tx1"/>
                </a:solidFill>
              </a:rPr>
              <a:t>in </a:t>
            </a:r>
            <a:r>
              <a:rPr lang="en-US" sz="2000" kern="1200" dirty="0" smtClean="0">
                <a:solidFill>
                  <a:schemeClr val="tx1"/>
                </a:solidFill>
              </a:rPr>
              <a:t>same </a:t>
            </a:r>
            <a:r>
              <a:rPr lang="en-US" sz="2000" kern="1200" dirty="0" smtClean="0">
                <a:solidFill>
                  <a:schemeClr val="tx1"/>
                </a:solidFill>
              </a:rPr>
              <a:t>directory</a:t>
            </a:r>
          </a:p>
          <a:p>
            <a:pPr marL="457200" indent="-457200">
              <a:buFont typeface="Arial" charset="0"/>
              <a:buChar char="•"/>
            </a:pPr>
            <a:r>
              <a:rPr lang="en-US" sz="2000" kern="1200" dirty="0">
                <a:solidFill>
                  <a:schemeClr val="tx1"/>
                </a:solidFill>
              </a:rPr>
              <a:t>c</a:t>
            </a:r>
            <a:r>
              <a:rPr lang="en-US" sz="2000" kern="1200" dirty="0" smtClean="0">
                <a:solidFill>
                  <a:schemeClr val="tx1"/>
                </a:solidFill>
              </a:rPr>
              <a:t>an send </a:t>
            </a:r>
            <a:r>
              <a:rPr lang="en-US" sz="2000" kern="1200" dirty="0" smtClean="0">
                <a:solidFill>
                  <a:schemeClr val="tx1"/>
                </a:solidFill>
              </a:rPr>
              <a:t>user to another part of the same page they are </a:t>
            </a:r>
            <a:r>
              <a:rPr lang="en-US" sz="2000" kern="1200" dirty="0" smtClean="0">
                <a:solidFill>
                  <a:schemeClr val="tx1"/>
                </a:solidFill>
              </a:rPr>
              <a:t>on</a:t>
            </a:r>
          </a:p>
          <a:p>
            <a:pPr marL="457200" indent="-457200">
              <a:buFont typeface="Arial" charset="0"/>
              <a:buChar char="•"/>
            </a:pPr>
            <a:endParaRPr lang="en-US" sz="2000" kern="1200" dirty="0">
              <a:solidFill>
                <a:schemeClr val="tx1"/>
              </a:solidFill>
            </a:endParaRPr>
          </a:p>
          <a:p>
            <a:r>
              <a:rPr lang="en-US" sz="2000" kern="1200" dirty="0" smtClean="0">
                <a:solidFill>
                  <a:schemeClr val="tx1"/>
                </a:solidFill>
              </a:rPr>
              <a:t>Type </a:t>
            </a:r>
            <a:r>
              <a:rPr lang="en-US" sz="2000" kern="1200" dirty="0" smtClean="0">
                <a:solidFill>
                  <a:schemeClr val="tx1"/>
                </a:solidFill>
              </a:rPr>
              <a:t>in the following: </a:t>
            </a:r>
          </a:p>
          <a:p>
            <a:pPr marL="457200" indent="-457200">
              <a:buFont typeface="Arial" charset="0"/>
              <a:buChar char="•"/>
            </a:pPr>
            <a:endParaRPr lang="en-US" sz="2000" kern="1200" dirty="0" smtClean="0">
              <a:solidFill>
                <a:schemeClr val="tx1"/>
              </a:solidFill>
            </a:endParaRPr>
          </a:p>
          <a:p>
            <a:pPr algn="ctr"/>
            <a:r>
              <a:rPr lang="en-US" sz="2000" dirty="0" smtClean="0">
                <a:effectLst>
                  <a:glow rad="228600">
                    <a:schemeClr val="accent5">
                      <a:satMod val="175000"/>
                      <a:alpha val="40000"/>
                    </a:schemeClr>
                  </a:glow>
                </a:effectLst>
              </a:rPr>
              <a:t>&lt;h2 </a:t>
            </a:r>
            <a:r>
              <a:rPr lang="en-US" sz="2000" dirty="0">
                <a:effectLst>
                  <a:glow rad="228600">
                    <a:schemeClr val="accent5">
                      <a:satMod val="175000"/>
                      <a:alpha val="40000"/>
                    </a:schemeClr>
                  </a:glow>
                </a:effectLst>
              </a:rPr>
              <a:t>id</a:t>
            </a:r>
            <a:r>
              <a:rPr lang="en-US" sz="2000" dirty="0" smtClean="0">
                <a:effectLst>
                  <a:glow rad="228600">
                    <a:schemeClr val="accent5">
                      <a:satMod val="175000"/>
                      <a:alpha val="40000"/>
                    </a:schemeClr>
                  </a:glow>
                </a:effectLst>
              </a:rPr>
              <a:t>=”courses"&gt;Courses&lt;/h2&gt;</a:t>
            </a:r>
          </a:p>
          <a:p>
            <a:pPr algn="ctr"/>
            <a:endParaRPr lang="en-US" sz="2000" dirty="0" smtClean="0"/>
          </a:p>
          <a:p>
            <a:pPr marL="465138"/>
            <a:r>
              <a:rPr lang="en-US" sz="2000" dirty="0"/>
              <a:t>T</a:t>
            </a:r>
            <a:r>
              <a:rPr lang="en-US" sz="2000" dirty="0" smtClean="0"/>
              <a:t>hen </a:t>
            </a:r>
            <a:r>
              <a:rPr lang="en-US" sz="2000" dirty="0"/>
              <a:t>link to it by using something like this: </a:t>
            </a:r>
            <a:endParaRPr lang="en-US" sz="2000" dirty="0" smtClean="0"/>
          </a:p>
          <a:p>
            <a:pPr marL="465138"/>
            <a:endParaRPr lang="en-US" sz="2000" dirty="0" smtClean="0"/>
          </a:p>
          <a:p>
            <a:pPr marL="465138" algn="ctr"/>
            <a:r>
              <a:rPr lang="en-US" sz="2000" dirty="0" smtClean="0">
                <a:effectLst>
                  <a:glow rad="228600">
                    <a:schemeClr val="accent5">
                      <a:satMod val="175000"/>
                      <a:alpha val="40000"/>
                    </a:schemeClr>
                  </a:glow>
                </a:effectLst>
              </a:rPr>
              <a:t>&lt;</a:t>
            </a:r>
            <a:r>
              <a:rPr lang="en-US" sz="2000" dirty="0">
                <a:effectLst>
                  <a:glow rad="228600">
                    <a:schemeClr val="accent5">
                      <a:satMod val="175000"/>
                      <a:alpha val="40000"/>
                    </a:schemeClr>
                  </a:glow>
                </a:effectLst>
              </a:rPr>
              <a:t>a </a:t>
            </a:r>
            <a:r>
              <a:rPr lang="en-US" sz="2000" dirty="0" err="1">
                <a:effectLst>
                  <a:glow rad="228600">
                    <a:schemeClr val="accent5">
                      <a:satMod val="175000"/>
                      <a:alpha val="40000"/>
                    </a:schemeClr>
                  </a:glow>
                </a:effectLst>
              </a:rPr>
              <a:t>href</a:t>
            </a:r>
            <a:r>
              <a:rPr lang="en-US" sz="2000" dirty="0" smtClean="0">
                <a:effectLst>
                  <a:glow rad="228600">
                    <a:schemeClr val="accent5">
                      <a:satMod val="175000"/>
                      <a:alpha val="40000"/>
                    </a:schemeClr>
                  </a:glow>
                </a:effectLst>
              </a:rPr>
              <a:t>="#courses"&gt;</a:t>
            </a:r>
            <a:r>
              <a:rPr lang="en-US" sz="2000" dirty="0">
                <a:effectLst>
                  <a:glow rad="228600">
                    <a:schemeClr val="accent5">
                      <a:satMod val="175000"/>
                      <a:alpha val="40000"/>
                    </a:schemeClr>
                  </a:glow>
                </a:effectLst>
              </a:rPr>
              <a:t>Go to </a:t>
            </a:r>
            <a:r>
              <a:rPr lang="en-US" sz="2000" dirty="0" smtClean="0">
                <a:effectLst>
                  <a:glow rad="228600">
                    <a:schemeClr val="accent5">
                      <a:satMod val="175000"/>
                      <a:alpha val="40000"/>
                    </a:schemeClr>
                  </a:glow>
                </a:effectLst>
              </a:rPr>
              <a:t>previous courses&lt;/</a:t>
            </a:r>
            <a:r>
              <a:rPr lang="en-US" sz="2000" dirty="0">
                <a:effectLst>
                  <a:glow rad="228600">
                    <a:schemeClr val="accent5">
                      <a:satMod val="175000"/>
                      <a:alpha val="40000"/>
                    </a:schemeClr>
                  </a:glow>
                </a:effectLst>
              </a:rPr>
              <a:t>a</a:t>
            </a:r>
            <a:r>
              <a:rPr lang="en-US" sz="2000" dirty="0" smtClean="0">
                <a:effectLst>
                  <a:glow rad="228600">
                    <a:schemeClr val="accent5">
                      <a:satMod val="175000"/>
                      <a:alpha val="40000"/>
                    </a:schemeClr>
                  </a:glow>
                </a:effectLst>
              </a:rPr>
              <a:t>&gt;.</a:t>
            </a:r>
            <a:endParaRPr lang="en-US" sz="2000" kern="1200" dirty="0" smtClean="0">
              <a:solidFill>
                <a:schemeClr val="tx1"/>
              </a:solidFill>
              <a:effectLst>
                <a:glow rad="228600">
                  <a:schemeClr val="accent5">
                    <a:satMod val="175000"/>
                    <a:alpha val="40000"/>
                  </a:schemeClr>
                </a:glow>
              </a:effectLst>
            </a:endParaRPr>
          </a:p>
          <a:p>
            <a:pPr marL="457200" indent="-457200">
              <a:buFont typeface="Arial" charset="0"/>
              <a:buChar char="•"/>
            </a:pP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More About Links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694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014654"/>
            <a:ext cx="4005028" cy="3422094"/>
          </a:xfrm>
          <a:prstGeom prst="rect">
            <a:avLst/>
          </a:prstGeom>
          <a:noFill/>
          <a:ln>
            <a:noFill/>
          </a:ln>
        </p:spPr>
        <p:txBody>
          <a:bodyPr lIns="91425" tIns="91425" rIns="91425" bIns="91425" anchor="t" anchorCtr="0">
            <a:noAutofit/>
          </a:bodyPr>
          <a:lstStyle/>
          <a:p>
            <a:r>
              <a:rPr lang="en-US" sz="2800" dirty="0" smtClean="0"/>
              <a:t>Everything we’ve explored so far is very text-centric.</a:t>
            </a:r>
          </a:p>
          <a:p>
            <a:endParaRPr lang="en-US" sz="2800" dirty="0" smtClean="0"/>
          </a:p>
          <a:p>
            <a:r>
              <a:rPr lang="en-US" sz="2800" dirty="0"/>
              <a:t>W</a:t>
            </a:r>
            <a:r>
              <a:rPr lang="en-US" sz="2800" dirty="0" smtClean="0"/>
              <a:t>eb </a:t>
            </a:r>
            <a:r>
              <a:rPr lang="en-US" sz="2800" dirty="0"/>
              <a:t>is not just about </a:t>
            </a:r>
            <a:r>
              <a:rPr lang="en-US" sz="2800" dirty="0" smtClean="0"/>
              <a:t>text; it’s about images, video, and audio too.</a:t>
            </a:r>
            <a:r>
              <a:rPr lang="en-US" sz="2800" dirty="0"/>
              <a:t/>
            </a:r>
            <a:br>
              <a:rPr lang="en-US" sz="2800" dirty="0"/>
            </a:b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Images</a:t>
            </a: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37932"/>
            <a:ext cx="4644246" cy="3575538"/>
          </a:xfrm>
          <a:prstGeom prst="rect">
            <a:avLst/>
          </a:prstGeom>
        </p:spPr>
      </p:pic>
    </p:spTree>
    <p:extLst>
      <p:ext uri="{BB962C8B-B14F-4D97-AF65-F5344CB8AC3E}">
        <p14:creationId xmlns:p14="http://schemas.microsoft.com/office/powerpoint/2010/main" val="984764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smtClean="0"/>
              <a:t>&lt;</a:t>
            </a:r>
            <a:r>
              <a:rPr lang="en-US" sz="2000" b="1" dirty="0" err="1" smtClean="0"/>
              <a:t>img</a:t>
            </a:r>
            <a:r>
              <a:rPr lang="en-US" sz="2000" b="1" dirty="0" smtClean="0"/>
              <a:t>&gt;</a:t>
            </a:r>
            <a:r>
              <a:rPr lang="en-US" sz="2000" dirty="0"/>
              <a:t> tag is used to put an image in an HTML document </a:t>
            </a:r>
            <a:endParaRPr lang="en-US" sz="2000" dirty="0" smtClean="0"/>
          </a:p>
          <a:p>
            <a:endParaRPr lang="en-US" sz="2000" dirty="0" smtClean="0"/>
          </a:p>
          <a:p>
            <a:pPr marL="342900" indent="-342900">
              <a:buFont typeface="Arial" charset="0"/>
              <a:buChar char="•"/>
            </a:pPr>
            <a:r>
              <a:rPr lang="en-US" sz="2000" dirty="0"/>
              <a:t>L</a:t>
            </a:r>
            <a:r>
              <a:rPr lang="en-US" sz="2000" dirty="0" smtClean="0"/>
              <a:t>ooks </a:t>
            </a:r>
            <a:r>
              <a:rPr lang="en-US" sz="2000" dirty="0"/>
              <a:t>like this</a:t>
            </a:r>
            <a:r>
              <a:rPr lang="en-US" sz="2000" dirty="0" smtClean="0"/>
              <a:t>:</a:t>
            </a:r>
          </a:p>
          <a:p>
            <a:endParaRPr lang="en-US" sz="2000" dirty="0" smtClean="0"/>
          </a:p>
          <a:p>
            <a:pPr algn="ctr"/>
            <a:r>
              <a:rPr lang="en-US" sz="2000" dirty="0" smtClean="0"/>
              <a:t>&lt;</a:t>
            </a:r>
            <a:r>
              <a:rPr lang="en-US" sz="2000" dirty="0" err="1"/>
              <a:t>img</a:t>
            </a:r>
            <a:r>
              <a:rPr lang="en-US" sz="2000" dirty="0"/>
              <a:t> </a:t>
            </a:r>
            <a:r>
              <a:rPr lang="en-US" sz="2000" dirty="0" err="1"/>
              <a:t>src</a:t>
            </a:r>
            <a:r>
              <a:rPr lang="en-US" sz="2000" dirty="0"/>
              <a:t>="http</a:t>
            </a:r>
            <a:r>
              <a:rPr lang="en-US" sz="2000" dirty="0" smtClean="0"/>
              <a:t>://ex-</a:t>
            </a:r>
            <a:r>
              <a:rPr lang="en-US" sz="2000" dirty="0" err="1" smtClean="0"/>
              <a:t>image.com</a:t>
            </a:r>
            <a:r>
              <a:rPr lang="en-US" sz="2000" dirty="0" smtClean="0"/>
              <a:t>" </a:t>
            </a:r>
            <a:r>
              <a:rPr lang="en-US" sz="2000" dirty="0"/>
              <a:t>width="120" height="90" alt</a:t>
            </a:r>
            <a:r>
              <a:rPr lang="en-US" sz="2000" dirty="0" smtClean="0"/>
              <a:t>=”Example"&gt; </a:t>
            </a:r>
          </a:p>
          <a:p>
            <a:pPr marL="342900" indent="-342900">
              <a:buFont typeface="Arial" charset="0"/>
              <a:buChar char="•"/>
            </a:pPr>
            <a:endParaRPr lang="en-US" sz="2000" dirty="0" smtClean="0"/>
          </a:p>
          <a:p>
            <a:pPr marL="342900" indent="-342900">
              <a:buFont typeface="Arial" charset="0"/>
              <a:buChar char="•"/>
            </a:pPr>
            <a:r>
              <a:rPr lang="en-US" sz="2000" dirty="0" smtClean="0"/>
              <a:t>No closing tag</a:t>
            </a:r>
          </a:p>
          <a:p>
            <a:pPr marL="342900" indent="-342900">
              <a:buFont typeface="Arial" charset="0"/>
              <a:buChar char="•"/>
            </a:pPr>
            <a:endParaRPr lang="en-US" sz="2000" dirty="0" smtClean="0"/>
          </a:p>
          <a:p>
            <a:pPr marL="342900" indent="-342900">
              <a:buFont typeface="Arial" charset="0"/>
              <a:buChar char="•"/>
            </a:pPr>
            <a:r>
              <a:rPr lang="en-US" sz="2000" dirty="0" smtClean="0"/>
              <a:t>The</a:t>
            </a:r>
            <a:r>
              <a:rPr lang="en-US" sz="2000" dirty="0"/>
              <a:t> </a:t>
            </a:r>
            <a:r>
              <a:rPr lang="en-US" sz="2000" b="1" dirty="0" err="1"/>
              <a:t>src</a:t>
            </a:r>
            <a:r>
              <a:rPr lang="en-US" sz="2000" dirty="0"/>
              <a:t> attribute </a:t>
            </a:r>
            <a:r>
              <a:rPr lang="en-US" sz="2000" dirty="0" smtClean="0"/>
              <a:t>tells </a:t>
            </a:r>
            <a:r>
              <a:rPr lang="en-US" sz="2000" dirty="0"/>
              <a:t>browser where to </a:t>
            </a:r>
            <a:r>
              <a:rPr lang="en-US" sz="2000" dirty="0" smtClean="0"/>
              <a:t>find image </a:t>
            </a:r>
          </a:p>
          <a:p>
            <a:endParaRPr lang="en-US" sz="2000" dirty="0" smtClean="0"/>
          </a:p>
          <a:p>
            <a:pPr marL="342900" indent="-342900">
              <a:buFont typeface="Arial" charset="0"/>
              <a:buChar char="•"/>
            </a:pPr>
            <a:r>
              <a:rPr lang="en-US" sz="2000" dirty="0" smtClean="0"/>
              <a:t>Like</a:t>
            </a:r>
            <a:r>
              <a:rPr lang="en-US" sz="2000" dirty="0"/>
              <a:t> </a:t>
            </a:r>
            <a:r>
              <a:rPr lang="en-US" sz="2000" dirty="0" smtClean="0"/>
              <a:t>&lt;a&gt;</a:t>
            </a:r>
            <a:r>
              <a:rPr lang="en-US" sz="2000" dirty="0"/>
              <a:t> tag</a:t>
            </a:r>
            <a:r>
              <a:rPr lang="en-US" sz="2000" dirty="0" smtClean="0"/>
              <a:t>, </a:t>
            </a:r>
            <a:r>
              <a:rPr lang="en-US" sz="2000" dirty="0" smtClean="0"/>
              <a:t>path can </a:t>
            </a:r>
            <a:r>
              <a:rPr lang="en-US" sz="2000" dirty="0"/>
              <a:t>be </a:t>
            </a:r>
            <a:r>
              <a:rPr lang="en-US" sz="2000" i="1" dirty="0" smtClean="0"/>
              <a:t>absolute</a:t>
            </a:r>
            <a:r>
              <a:rPr lang="en-US" sz="2000" dirty="0" smtClean="0"/>
              <a:t>, </a:t>
            </a:r>
            <a:r>
              <a:rPr lang="en-US" sz="2000" dirty="0" smtClean="0"/>
              <a:t>but </a:t>
            </a:r>
            <a:r>
              <a:rPr lang="en-US" sz="2000" dirty="0"/>
              <a:t>usually </a:t>
            </a:r>
            <a:r>
              <a:rPr lang="en-US" sz="2000" i="1" dirty="0"/>
              <a:t>relative</a:t>
            </a:r>
            <a:r>
              <a:rPr lang="en-US" sz="2000" dirty="0"/>
              <a:t>. </a:t>
            </a:r>
            <a:r>
              <a:rPr lang="en-US" sz="2800" dirty="0"/>
              <a:t/>
            </a:r>
            <a:br>
              <a:rPr lang="en-US" sz="2800" dirty="0"/>
            </a:br>
            <a:endParaRPr lang="en-US" sz="28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Image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7892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939478"/>
            <a:ext cx="8269200" cy="3422094"/>
          </a:xfrm>
          <a:prstGeom prst="rect">
            <a:avLst/>
          </a:prstGeom>
          <a:noFill/>
          <a:ln>
            <a:noFill/>
          </a:ln>
        </p:spPr>
        <p:txBody>
          <a:bodyPr lIns="91425" tIns="91425" rIns="91425" bIns="91425" anchor="t" anchorCtr="0">
            <a:noAutofit/>
          </a:bodyPr>
          <a:lstStyle/>
          <a:p>
            <a:endParaRPr lang="en-US" sz="1600" b="1" dirty="0"/>
          </a:p>
          <a:p>
            <a:pPr marL="457200" indent="-457200">
              <a:buAutoNum type="arabicPeriod"/>
              <a:defRPr/>
            </a:pPr>
            <a:r>
              <a:rPr lang="en-US" sz="2000" dirty="0" smtClean="0"/>
              <a:t>Create an image tag for the following image in your </a:t>
            </a:r>
            <a:r>
              <a:rPr lang="en-US" sz="2000" dirty="0" err="1" smtClean="0"/>
              <a:t>codepen.io</a:t>
            </a:r>
            <a:r>
              <a:rPr lang="en-US" sz="2000" dirty="0" smtClean="0"/>
              <a:t> HTML document.</a:t>
            </a:r>
          </a:p>
          <a:p>
            <a:pPr marL="457200" indent="-457200">
              <a:buAutoNum type="arabicPeriod"/>
              <a:defRPr/>
            </a:pPr>
            <a:r>
              <a:rPr lang="en-US" sz="2000" dirty="0" smtClean="0"/>
              <a:t>For </a:t>
            </a:r>
            <a:r>
              <a:rPr lang="en-US" sz="2000" dirty="0"/>
              <a:t>example, </a:t>
            </a:r>
            <a:r>
              <a:rPr lang="en-US" sz="2000" dirty="0" smtClean="0"/>
              <a:t>the URL for </a:t>
            </a:r>
            <a:r>
              <a:rPr lang="en-US" sz="2000" dirty="0"/>
              <a:t>this kitten </a:t>
            </a:r>
            <a:r>
              <a:rPr lang="en-US" sz="2000" dirty="0" smtClean="0"/>
              <a:t>image placeholder is: </a:t>
            </a:r>
            <a:r>
              <a:rPr lang="en-US" sz="2000" b="1" dirty="0">
                <a:hlinkClick r:id="rId4"/>
              </a:rPr>
              <a:t>http://placekitten.com/200/300</a:t>
            </a:r>
            <a:r>
              <a:rPr lang="en-US" sz="2000" dirty="0" smtClean="0"/>
              <a:t> so </a:t>
            </a:r>
            <a:r>
              <a:rPr lang="en-US" sz="2000" dirty="0"/>
              <a:t>then the code would </a:t>
            </a:r>
            <a:r>
              <a:rPr lang="en-US" sz="2000" dirty="0" smtClean="0"/>
              <a:t>be:</a:t>
            </a:r>
            <a:r>
              <a:rPr lang="en-US" sz="2000" dirty="0"/>
              <a:t> </a:t>
            </a:r>
            <a:endParaRPr lang="en-US" sz="2000" dirty="0" smtClean="0"/>
          </a:p>
          <a:p>
            <a:pPr>
              <a:defRPr/>
            </a:pPr>
            <a:endParaRPr lang="en-US" sz="2000" dirty="0" smtClean="0"/>
          </a:p>
          <a:p>
            <a:pPr algn="ctr">
              <a:defRPr/>
            </a:pPr>
            <a:r>
              <a:rPr lang="en-US" sz="2000" dirty="0" smtClean="0"/>
              <a:t>&lt;</a:t>
            </a:r>
            <a:r>
              <a:rPr lang="en-US" sz="2000" dirty="0" err="1"/>
              <a:t>img</a:t>
            </a:r>
            <a:r>
              <a:rPr lang="en-US" sz="2000" dirty="0"/>
              <a:t> </a:t>
            </a:r>
            <a:r>
              <a:rPr lang="en-US" sz="2000" dirty="0" err="1"/>
              <a:t>src</a:t>
            </a:r>
            <a:r>
              <a:rPr lang="en-US" sz="2000" dirty="0" smtClean="0"/>
              <a:t>="</a:t>
            </a:r>
            <a:r>
              <a:rPr lang="en-US" sz="2000" b="1" dirty="0">
                <a:hlinkClick r:id="rId4"/>
              </a:rPr>
              <a:t>http://placekitten.com/200/300</a:t>
            </a:r>
            <a:r>
              <a:rPr lang="en-US" sz="2000" dirty="0" smtClean="0"/>
              <a:t>”&gt;</a:t>
            </a:r>
            <a:endParaRPr lang="en-US" sz="2000" dirty="0"/>
          </a:p>
          <a:p>
            <a:endParaRPr lang="en-US" sz="2000" kern="1200" dirty="0">
              <a:solidFill>
                <a:schemeClr val="tx1"/>
              </a:solidFill>
            </a:endParaRPr>
          </a:p>
          <a:p>
            <a:pPr lvl="0"/>
            <a:r>
              <a:rPr lang="en-US" sz="2000" dirty="0" smtClean="0"/>
              <a:t>Extra credit: Create a link that takes you to another website that is centered on the image.  Good luck!</a:t>
            </a:r>
            <a:endParaRPr lang="en" sz="2000" dirty="0"/>
          </a:p>
          <a:p>
            <a:endParaRPr lang="en-US" sz="2000" dirty="0"/>
          </a:p>
        </p:txBody>
      </p:sp>
      <p:sp>
        <p:nvSpPr>
          <p:cNvPr id="5" name="Shape 122"/>
          <p:cNvSpPr txBox="1"/>
          <p:nvPr/>
        </p:nvSpPr>
        <p:spPr>
          <a:xfrm>
            <a:off x="379402" y="457527"/>
            <a:ext cx="8269200" cy="714781"/>
          </a:xfrm>
          <a:prstGeom prst="rect">
            <a:avLst/>
          </a:prstGeom>
          <a:noFill/>
          <a:ln>
            <a:noFill/>
          </a:ln>
        </p:spPr>
        <p:txBody>
          <a:bodyPr lIns="91425" tIns="91425" rIns="91425" bIns="91425" anchor="t" anchorCtr="0">
            <a:noAutofit/>
          </a:bodyPr>
          <a:lstStyle/>
          <a:p>
            <a:pPr algn="ctr"/>
            <a:r>
              <a:rPr lang="en-US" sz="3600" b="1" dirty="0" smtClean="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a:t>
            </a: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6867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457200" indent="-457200">
              <a:buFont typeface="Arial" charset="0"/>
              <a:buChar char="•"/>
            </a:pPr>
            <a:r>
              <a:rPr lang="en-US" sz="2400" dirty="0"/>
              <a:t>HTML tables </a:t>
            </a:r>
            <a:r>
              <a:rPr lang="en-US" sz="2400" dirty="0"/>
              <a:t>=</a:t>
            </a:r>
            <a:r>
              <a:rPr lang="en-US" sz="2400" dirty="0" smtClean="0"/>
              <a:t> </a:t>
            </a:r>
            <a:r>
              <a:rPr lang="en-US" sz="2400" dirty="0"/>
              <a:t>best known for being used and abused to lay out pages. </a:t>
            </a:r>
            <a:endParaRPr lang="en-US" sz="2400" dirty="0" smtClean="0"/>
          </a:p>
          <a:p>
            <a:pPr marL="457200" indent="-457200">
              <a:buFont typeface="Arial" charset="0"/>
              <a:buChar char="•"/>
            </a:pPr>
            <a:endParaRPr lang="en-US" sz="2400" dirty="0" smtClean="0"/>
          </a:p>
          <a:p>
            <a:pPr marL="457200" indent="-457200">
              <a:buFont typeface="Arial" charset="0"/>
              <a:buChar char="•"/>
            </a:pPr>
            <a:r>
              <a:rPr lang="en-US" sz="2400" dirty="0" smtClean="0"/>
              <a:t>Correct use of</a:t>
            </a:r>
            <a:r>
              <a:rPr lang="en-US" sz="2400" b="1" dirty="0" smtClean="0"/>
              <a:t> t</a:t>
            </a:r>
            <a:r>
              <a:rPr lang="en-US" sz="2400" b="1" dirty="0" smtClean="0"/>
              <a:t>ables</a:t>
            </a:r>
            <a:r>
              <a:rPr lang="en-US" sz="2400" dirty="0" smtClean="0"/>
              <a:t> </a:t>
            </a:r>
            <a:r>
              <a:rPr lang="en-US" sz="2400" dirty="0" smtClean="0"/>
              <a:t>= </a:t>
            </a:r>
            <a:r>
              <a:rPr lang="en-US" sz="2400" dirty="0"/>
              <a:t>to </a:t>
            </a:r>
            <a:r>
              <a:rPr lang="en-US" sz="2400" b="1" dirty="0"/>
              <a:t>structure tabular </a:t>
            </a:r>
            <a:r>
              <a:rPr lang="en-US" sz="2400" b="1" dirty="0" smtClean="0"/>
              <a:t>data</a:t>
            </a:r>
          </a:p>
          <a:p>
            <a:endParaRPr lang="en-US" sz="2400" dirty="0" smtClean="0"/>
          </a:p>
          <a:p>
            <a:pPr marL="457200" indent="-457200">
              <a:buFont typeface="Arial" charset="0"/>
              <a:buChar char="•"/>
            </a:pPr>
            <a:r>
              <a:rPr lang="en-US" sz="2400" b="1" dirty="0" smtClean="0"/>
              <a:t>Tables</a:t>
            </a:r>
            <a:r>
              <a:rPr lang="en-US" sz="2400" dirty="0" smtClean="0"/>
              <a:t> </a:t>
            </a:r>
            <a:r>
              <a:rPr lang="en-US" sz="2400" dirty="0"/>
              <a:t>can contain all sorts of HTML </a:t>
            </a:r>
            <a:r>
              <a:rPr lang="en-US" sz="2400" dirty="0" smtClean="0"/>
              <a:t>elements: </a:t>
            </a:r>
            <a:r>
              <a:rPr lang="en-US" sz="2400" dirty="0"/>
              <a:t>text, images, lists, other tables, etc. </a:t>
            </a: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Tables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595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793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b="1" dirty="0" smtClean="0"/>
              <a:t>&lt;table</a:t>
            </a:r>
            <a:r>
              <a:rPr lang="en-US" sz="2800" b="1" dirty="0" smtClean="0"/>
              <a:t>&gt;</a:t>
            </a:r>
            <a:r>
              <a:rPr lang="en-US" sz="2800" dirty="0"/>
              <a:t> element defines the table</a:t>
            </a:r>
            <a:r>
              <a:rPr lang="en-US" sz="2800" dirty="0" smtClean="0"/>
              <a:t>.</a:t>
            </a:r>
          </a:p>
          <a:p>
            <a:pPr marL="342900" indent="-342900">
              <a:buFont typeface="Arial" charset="0"/>
              <a:buChar char="•"/>
            </a:pPr>
            <a:r>
              <a:rPr lang="en-US" sz="2800" b="1" dirty="0" smtClean="0"/>
              <a:t>&lt;</a:t>
            </a:r>
            <a:r>
              <a:rPr lang="en-US" sz="2800" b="1" dirty="0" err="1" smtClean="0"/>
              <a:t>tr</a:t>
            </a:r>
            <a:r>
              <a:rPr lang="en-US" sz="2800" b="1" dirty="0" smtClean="0"/>
              <a:t>&gt;</a:t>
            </a:r>
            <a:r>
              <a:rPr lang="en-US" sz="2800" dirty="0"/>
              <a:t> element defines a </a:t>
            </a:r>
            <a:r>
              <a:rPr lang="en-US" sz="2800" b="1" dirty="0"/>
              <a:t>table</a:t>
            </a:r>
            <a:r>
              <a:rPr lang="en-US" sz="2800" dirty="0"/>
              <a:t> </a:t>
            </a:r>
            <a:r>
              <a:rPr lang="en-US" sz="2800" b="1" dirty="0" smtClean="0"/>
              <a:t>row</a:t>
            </a:r>
            <a:r>
              <a:rPr lang="en-US" sz="2800" dirty="0" smtClean="0"/>
              <a:t>.</a:t>
            </a:r>
          </a:p>
          <a:p>
            <a:pPr marL="342900" indent="-342900">
              <a:buFont typeface="Arial" charset="0"/>
              <a:buChar char="•"/>
            </a:pPr>
            <a:r>
              <a:rPr lang="en-US" sz="2800" b="1" dirty="0" smtClean="0"/>
              <a:t>&lt;td</a:t>
            </a:r>
            <a:r>
              <a:rPr lang="en-US" sz="2800" b="1" dirty="0"/>
              <a:t>&gt;</a:t>
            </a:r>
            <a:r>
              <a:rPr lang="en-US" sz="2800" dirty="0"/>
              <a:t> element defines a table </a:t>
            </a:r>
            <a:r>
              <a:rPr lang="en-US" sz="2800" b="1" dirty="0"/>
              <a:t>data cell</a:t>
            </a:r>
            <a:r>
              <a:rPr lang="en-US" sz="2800" dirty="0"/>
              <a:t>.</a:t>
            </a:r>
            <a:endParaRPr lang="en-US" sz="2800" dirty="0" smtClean="0"/>
          </a:p>
          <a:p>
            <a:pPr marL="342900" indent="-342900">
              <a:buFont typeface="Arial" charset="0"/>
              <a:buChar char="•"/>
            </a:pPr>
            <a:r>
              <a:rPr lang="en-US" sz="2800" b="1" dirty="0" smtClean="0"/>
              <a:t>&lt;</a:t>
            </a:r>
            <a:r>
              <a:rPr lang="en-US" sz="2800" b="1" dirty="0" err="1" smtClean="0"/>
              <a:t>th</a:t>
            </a:r>
            <a:r>
              <a:rPr lang="en-US" sz="2800" b="1" dirty="0" smtClean="0"/>
              <a:t>&gt;</a:t>
            </a:r>
            <a:r>
              <a:rPr lang="en-US" sz="2800" dirty="0" smtClean="0"/>
              <a:t> element</a:t>
            </a:r>
            <a:r>
              <a:rPr lang="en-US" sz="2800" dirty="0"/>
              <a:t> </a:t>
            </a:r>
            <a:r>
              <a:rPr lang="en-US" sz="2800" dirty="0" smtClean="0"/>
              <a:t>defines </a:t>
            </a:r>
            <a:r>
              <a:rPr lang="en-US" sz="2800" dirty="0"/>
              <a:t>a </a:t>
            </a:r>
            <a:r>
              <a:rPr lang="en-US" sz="2800" b="1" dirty="0" smtClean="0"/>
              <a:t>table header</a:t>
            </a:r>
            <a:r>
              <a:rPr lang="en-US" sz="2800" dirty="0"/>
              <a:t> </a:t>
            </a:r>
            <a:r>
              <a:rPr lang="en-US" sz="2800" b="1" dirty="0" smtClean="0"/>
              <a:t>cell</a:t>
            </a:r>
            <a:r>
              <a:rPr lang="en-US" sz="2800" dirty="0" smtClean="0"/>
              <a:t>.</a:t>
            </a:r>
          </a:p>
          <a:p>
            <a:pPr marL="342900" indent="-342900">
              <a:buFont typeface="Arial" charset="0"/>
              <a:buChar char="•"/>
            </a:pPr>
            <a:r>
              <a:rPr lang="en-US" sz="2800" b="1" dirty="0" smtClean="0"/>
              <a:t>&lt;</a:t>
            </a:r>
            <a:r>
              <a:rPr lang="en-US" sz="2800" b="1" dirty="0" err="1" smtClean="0"/>
              <a:t>tr</a:t>
            </a:r>
            <a:r>
              <a:rPr lang="en-US" sz="2800" b="1" dirty="0" smtClean="0"/>
              <a:t>&gt; </a:t>
            </a:r>
            <a:r>
              <a:rPr lang="en-US" sz="2800" dirty="0" smtClean="0"/>
              <a:t>element is a “wrapper” for table cells:</a:t>
            </a:r>
          </a:p>
          <a:p>
            <a:pPr marL="1377950" indent="-444500">
              <a:buFont typeface="Wingdings" charset="2"/>
              <a:buChar char="Ø"/>
            </a:pPr>
            <a:r>
              <a:rPr lang="en-US" sz="2800" dirty="0" smtClean="0"/>
              <a:t>All</a:t>
            </a:r>
            <a:r>
              <a:rPr lang="en-US" sz="2800" dirty="0"/>
              <a:t> </a:t>
            </a:r>
            <a:r>
              <a:rPr lang="en-US" sz="2800" dirty="0" smtClean="0"/>
              <a:t>&lt;</a:t>
            </a:r>
            <a:r>
              <a:rPr lang="en-US" sz="2800" dirty="0" err="1" smtClean="0"/>
              <a:t>th</a:t>
            </a:r>
            <a:r>
              <a:rPr lang="en-US" sz="2800" dirty="0" smtClean="0"/>
              <a:t>&gt; elements must </a:t>
            </a:r>
            <a:r>
              <a:rPr lang="en-US" sz="2800" dirty="0"/>
              <a:t>be </a:t>
            </a:r>
            <a:r>
              <a:rPr lang="en-US" sz="2800" dirty="0" smtClean="0"/>
              <a:t>enclosed inside</a:t>
            </a:r>
            <a:r>
              <a:rPr lang="en-US" sz="2800" dirty="0"/>
              <a:t> </a:t>
            </a:r>
            <a:r>
              <a:rPr lang="en-US" sz="2800" dirty="0" smtClean="0"/>
              <a:t>&lt;</a:t>
            </a:r>
            <a:r>
              <a:rPr lang="en-US" sz="2800" dirty="0" err="1" smtClean="0"/>
              <a:t>tr</a:t>
            </a:r>
            <a:r>
              <a:rPr lang="en-US" sz="2800" dirty="0" smtClean="0"/>
              <a:t>&gt;</a:t>
            </a:r>
            <a:r>
              <a:rPr lang="en-US" sz="2800" dirty="0"/>
              <a:t> </a:t>
            </a:r>
            <a:r>
              <a:rPr lang="en-US" sz="2800" dirty="0" smtClean="0"/>
              <a:t>tags</a:t>
            </a:r>
            <a:r>
              <a:rPr lang="en-US" sz="2800" dirty="0" smtClean="0"/>
              <a:t>.</a:t>
            </a:r>
            <a:endParaRPr lang="en-US" sz="2800" dirty="0" smtClean="0"/>
          </a:p>
          <a:p>
            <a:pPr marL="1377950" indent="-444500">
              <a:buFont typeface="Wingdings" charset="2"/>
              <a:buChar char="Ø"/>
            </a:pPr>
            <a:r>
              <a:rPr lang="en-US" sz="2800" dirty="0"/>
              <a:t>A</a:t>
            </a:r>
            <a:r>
              <a:rPr lang="en-US" sz="2800" dirty="0" smtClean="0"/>
              <a:t>ll </a:t>
            </a:r>
            <a:r>
              <a:rPr lang="en-US" sz="2800" dirty="0" smtClean="0"/>
              <a:t>&lt;td&gt; elements </a:t>
            </a:r>
            <a:r>
              <a:rPr lang="en-US" sz="2800" dirty="0"/>
              <a:t>must be enclosed in </a:t>
            </a:r>
            <a:r>
              <a:rPr lang="en-US" sz="2800" dirty="0" smtClean="0"/>
              <a:t>&lt;</a:t>
            </a:r>
            <a:r>
              <a:rPr lang="en-US" sz="2800" dirty="0" err="1" smtClean="0"/>
              <a:t>tr</a:t>
            </a:r>
            <a:r>
              <a:rPr lang="en-US" sz="2800" dirty="0" smtClean="0"/>
              <a:t>&gt;</a:t>
            </a:r>
            <a:r>
              <a:rPr lang="en-US" sz="2800" dirty="0"/>
              <a:t> </a:t>
            </a:r>
            <a:r>
              <a:rPr lang="en-US" sz="2800" dirty="0" smtClean="0"/>
              <a:t>tags.</a:t>
            </a:r>
            <a:endParaRPr lang="en-US" sz="2800" dirty="0"/>
          </a:p>
          <a:p>
            <a:r>
              <a:rPr lang="en-US" sz="2400" dirty="0"/>
              <a:t/>
            </a:r>
            <a:br>
              <a:rPr lang="en-US" sz="2400" dirty="0"/>
            </a:b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Table Tags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8663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342900" lvl="0" indent="-342900">
              <a:buFont typeface="Arial" charset="0"/>
              <a:buChar char="•"/>
            </a:pPr>
            <a:r>
              <a:rPr lang="en-US" sz="2000" dirty="0"/>
              <a:t>A data education initiative of the Commerce Data </a:t>
            </a:r>
            <a:r>
              <a:rPr lang="en-US" sz="2000" dirty="0" smtClean="0"/>
              <a:t>Service (CDS).</a:t>
            </a:r>
          </a:p>
          <a:p>
            <a:pPr marL="342900" lvl="0" indent="-342900">
              <a:buFont typeface="Arial" charset="0"/>
              <a:buChar char="•"/>
            </a:pPr>
            <a:r>
              <a:rPr lang="en-US" sz="2000" dirty="0" smtClean="0"/>
              <a:t>Launched </a:t>
            </a:r>
            <a:r>
              <a:rPr lang="en-US" sz="2000" dirty="0"/>
              <a:t>by </a:t>
            </a:r>
            <a:r>
              <a:rPr lang="en-US" sz="2000" dirty="0" smtClean="0"/>
              <a:t>the CDS </a:t>
            </a:r>
            <a:r>
              <a:rPr lang="en-US" sz="2000" dirty="0"/>
              <a:t>to offer data science, data engineering, and web development training to employees of the </a:t>
            </a:r>
            <a:r>
              <a:rPr lang="en-US" sz="2000" dirty="0" smtClean="0"/>
              <a:t>U.S. </a:t>
            </a:r>
            <a:r>
              <a:rPr lang="en-US" sz="2000" dirty="0"/>
              <a:t>Department of </a:t>
            </a:r>
            <a:r>
              <a:rPr lang="en-US" sz="2000" dirty="0" smtClean="0"/>
              <a:t>Commerce.</a:t>
            </a:r>
          </a:p>
          <a:p>
            <a:pPr marL="342900" lvl="0" indent="-342900">
              <a:buFont typeface="Arial" charset="0"/>
              <a:buChar char="•"/>
            </a:pPr>
            <a:r>
              <a:rPr lang="en-US" sz="2000" dirty="0" smtClean="0"/>
              <a:t>Course </a:t>
            </a:r>
            <a:r>
              <a:rPr lang="en-US" sz="2000" dirty="0"/>
              <a:t>schedule and materials (e.g. slides, code, papers) produced for the Commerce Data Academy </a:t>
            </a:r>
            <a:r>
              <a:rPr lang="en-US" sz="2000" dirty="0" smtClean="0"/>
              <a:t>can be found on our website at </a:t>
            </a:r>
            <a:r>
              <a:rPr lang="en-US" sz="2000" dirty="0" smtClean="0">
                <a:hlinkClick r:id="rId4"/>
              </a:rPr>
              <a:t>http://</a:t>
            </a:r>
            <a:r>
              <a:rPr lang="en-US" sz="2000" dirty="0" smtClean="0">
                <a:hlinkClick r:id="rId4"/>
              </a:rPr>
              <a:t>dataacademy.commerce.gov</a:t>
            </a:r>
            <a:r>
              <a:rPr lang="en-US" sz="2000" dirty="0" smtClean="0"/>
              <a:t>.</a:t>
            </a:r>
            <a:endParaRPr lang="en-US" sz="2000" dirty="0" smtClean="0"/>
          </a:p>
          <a:p>
            <a:pPr marL="342900" lvl="0" indent="-342900">
              <a:buFont typeface="Arial" charset="0"/>
              <a:buChar char="•"/>
            </a:pPr>
            <a:r>
              <a:rPr lang="en-US" sz="2000" dirty="0" smtClean="0"/>
              <a:t>Questions</a:t>
            </a:r>
            <a:r>
              <a:rPr lang="en-US" sz="2000" dirty="0"/>
              <a:t>? Feel free to write us at Data Academy (</a:t>
            </a:r>
            <a:r>
              <a:rPr lang="en-US" sz="2000" dirty="0" smtClean="0">
                <a:hlinkClick r:id="rId5"/>
              </a:rPr>
              <a:t>dataacademy@doc.gov</a:t>
            </a:r>
            <a:r>
              <a:rPr lang="en-US" sz="2000" dirty="0" smtClean="0"/>
              <a:t>).</a:t>
            </a:r>
            <a:endParaRPr sz="20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smtClean="0">
                <a:latin typeface="Calibri"/>
                <a:ea typeface="Calibri"/>
                <a:cs typeface="Calibri"/>
                <a:sym typeface="Calibri"/>
              </a:rPr>
              <a:t>Commerce Data Academy</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96353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54631" y="634091"/>
            <a:ext cx="8269200" cy="3422094"/>
          </a:xfrm>
          <a:prstGeom prst="rect">
            <a:avLst/>
          </a:prstGeom>
          <a:noFill/>
          <a:ln>
            <a:noFill/>
          </a:ln>
        </p:spPr>
        <p:txBody>
          <a:bodyPr lIns="91425" tIns="91425" rIns="91425" bIns="91425" anchor="t" anchorCtr="0">
            <a:noAutofit/>
          </a:bodyPr>
          <a:lstStyle/>
          <a:p>
            <a:r>
              <a:rPr lang="en-US" b="1" dirty="0" smtClean="0"/>
              <a:t>&lt;!</a:t>
            </a:r>
            <a:r>
              <a:rPr lang="en-US" b="1" dirty="0"/>
              <a:t>DOCTYPE html&gt; </a:t>
            </a:r>
            <a:endParaRPr lang="en-US" b="1" dirty="0" smtClean="0"/>
          </a:p>
          <a:p>
            <a:r>
              <a:rPr lang="en-US" b="1" dirty="0" smtClean="0"/>
              <a:t>&lt;</a:t>
            </a:r>
            <a:r>
              <a:rPr lang="en-US" b="1" dirty="0"/>
              <a:t>html&gt; </a:t>
            </a:r>
            <a:endParaRPr lang="en-US" b="1" dirty="0" smtClean="0"/>
          </a:p>
          <a:p>
            <a:r>
              <a:rPr lang="en-US" b="1" dirty="0" smtClean="0"/>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table&gt;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1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2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Column 3 heading</a:t>
            </a:r>
            <a:r>
              <a:rPr lang="en-US" b="1" dirty="0">
                <a:effectLst>
                  <a:glow rad="228600">
                    <a:schemeClr val="accent5">
                      <a:satMod val="175000"/>
                      <a:alpha val="40000"/>
                    </a:schemeClr>
                  </a:glow>
                </a:effectLst>
              </a:rPr>
              <a:t>&lt;/</a:t>
            </a:r>
            <a:r>
              <a:rPr lang="en-US" b="1" dirty="0" err="1">
                <a:effectLst>
                  <a:glow rad="228600">
                    <a:schemeClr val="accent5">
                      <a:satMod val="175000"/>
                      <a:alpha val="40000"/>
                    </a:schemeClr>
                  </a:glow>
                </a:effectLst>
              </a:rPr>
              <a:t>th</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2, cell 1</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&lt;td&gt;</a:t>
            </a:r>
            <a:r>
              <a:rPr lang="en-US" dirty="0" smtClean="0">
                <a:effectLst>
                  <a:glow rad="228600">
                    <a:schemeClr val="accent5">
                      <a:satMod val="175000"/>
                      <a:alpha val="40000"/>
                    </a:schemeClr>
                  </a:glow>
                </a:effectLst>
              </a:rPr>
              <a:t>Row </a:t>
            </a:r>
            <a:r>
              <a:rPr lang="en-US" dirty="0">
                <a:effectLst>
                  <a:glow rad="228600">
                    <a:schemeClr val="accent5">
                      <a:satMod val="175000"/>
                      <a:alpha val="40000"/>
                    </a:schemeClr>
                  </a:glow>
                </a:effectLst>
              </a:rPr>
              <a:t>2, cell </a:t>
            </a:r>
            <a:r>
              <a:rPr lang="en-US" dirty="0" smtClean="0">
                <a:effectLst>
                  <a:glow rad="228600">
                    <a:schemeClr val="accent5">
                      <a:satMod val="175000"/>
                      <a:alpha val="40000"/>
                    </a:schemeClr>
                  </a:glow>
                </a:effectLst>
              </a:rPr>
              <a:t>2</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a:t>
            </a:r>
            <a:r>
              <a:rPr lang="en-US" b="1" dirty="0" smtClean="0">
                <a:effectLst>
                  <a:glow rad="228600">
                    <a:schemeClr val="accent5">
                      <a:satMod val="175000"/>
                      <a:alpha val="40000"/>
                    </a:schemeClr>
                  </a:glow>
                </a:effectLst>
              </a:rPr>
              <a:t>&gt;</a:t>
            </a:r>
          </a:p>
          <a:p>
            <a:r>
              <a:rPr lang="en-US" b="1" dirty="0" smtClean="0">
                <a:effectLst>
                  <a:glow rad="228600">
                    <a:schemeClr val="accent5">
                      <a:satMod val="175000"/>
                      <a:alpha val="40000"/>
                    </a:schemeClr>
                  </a:glow>
                </a:effectLst>
              </a:rPr>
              <a:t>         &lt;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2, cell </a:t>
            </a:r>
            <a:r>
              <a:rPr lang="en-US" dirty="0" smtClean="0">
                <a:effectLst>
                  <a:glow rad="228600">
                    <a:schemeClr val="accent5">
                      <a:satMod val="175000"/>
                      <a:alpha val="40000"/>
                    </a:schemeClr>
                  </a:glow>
                </a:effectLst>
              </a:rPr>
              <a:t>3</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smtClean="0">
                <a:effectLst>
                  <a:glow rad="228600">
                    <a:schemeClr val="accent5">
                      <a:satMod val="175000"/>
                      <a:alpha val="40000"/>
                    </a:schemeClr>
                  </a:glow>
                </a:effectLst>
              </a:rPr>
              <a:t> </a:t>
            </a: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 </a:t>
            </a:r>
            <a:endParaRPr lang="en-US" b="1" dirty="0" smtClean="0">
              <a:effectLst>
                <a:glow rad="228600">
                  <a:schemeClr val="accent5">
                    <a:satMod val="175000"/>
                    <a:alpha val="40000"/>
                  </a:schemeClr>
                </a:glow>
              </a:effectLst>
            </a:endParaRPr>
          </a:p>
          <a:p>
            <a:r>
              <a:rPr lang="en-US" dirty="0">
                <a:effectLst>
                  <a:glow rad="228600">
                    <a:schemeClr val="accent5">
                      <a:satMod val="175000"/>
                      <a:alpha val="40000"/>
                    </a:schemeClr>
                  </a:glow>
                </a:effectLst>
              </a:rPr>
              <a:t> </a:t>
            </a:r>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&lt;td&gt;</a:t>
            </a:r>
            <a:r>
              <a:rPr lang="en-US" dirty="0" smtClean="0">
                <a:effectLst>
                  <a:glow rad="228600">
                    <a:schemeClr val="accent5">
                      <a:satMod val="175000"/>
                      <a:alpha val="40000"/>
                    </a:schemeClr>
                  </a:glow>
                </a:effectLst>
              </a:rPr>
              <a:t>Row </a:t>
            </a:r>
            <a:r>
              <a:rPr lang="en-US" dirty="0">
                <a:effectLst>
                  <a:glow rad="228600">
                    <a:schemeClr val="accent5">
                      <a:satMod val="175000"/>
                      <a:alpha val="40000"/>
                    </a:schemeClr>
                  </a:glow>
                </a:effectLst>
              </a:rPr>
              <a:t>3, cell </a:t>
            </a:r>
            <a:r>
              <a:rPr lang="en-US" dirty="0" smtClean="0">
                <a:effectLst>
                  <a:glow rad="228600">
                    <a:schemeClr val="accent5">
                      <a:satMod val="175000"/>
                      <a:alpha val="40000"/>
                    </a:schemeClr>
                  </a:glow>
                </a:effectLst>
              </a:rPr>
              <a:t>1</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3, cell 2</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a:effectLst>
                  <a:glow rad="228600">
                    <a:schemeClr val="accent5">
                      <a:satMod val="175000"/>
                      <a:alpha val="40000"/>
                    </a:schemeClr>
                  </a:glow>
                </a:effectLst>
              </a:rPr>
              <a:t>td&gt;</a:t>
            </a:r>
            <a:r>
              <a:rPr lang="en-US" dirty="0">
                <a:effectLst>
                  <a:glow rad="228600">
                    <a:schemeClr val="accent5">
                      <a:satMod val="175000"/>
                      <a:alpha val="40000"/>
                    </a:schemeClr>
                  </a:glow>
                </a:effectLst>
              </a:rPr>
              <a:t>Row 3, cell 3</a:t>
            </a:r>
            <a:r>
              <a:rPr lang="en-US" b="1" dirty="0">
                <a:effectLst>
                  <a:glow rad="228600">
                    <a:schemeClr val="accent5">
                      <a:satMod val="175000"/>
                      <a:alpha val="40000"/>
                    </a:schemeClr>
                  </a:glow>
                </a:effectLst>
              </a:rPr>
              <a:t>&lt;/td&gt;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dirty="0" smtClean="0">
                <a:effectLst>
                  <a:glow rad="228600">
                    <a:schemeClr val="accent5">
                      <a:satMod val="175000"/>
                      <a:alpha val="40000"/>
                    </a:schemeClr>
                  </a:glow>
                </a:effectLst>
              </a:rPr>
              <a:t>      </a:t>
            </a:r>
            <a:r>
              <a:rPr lang="en-US" b="1" dirty="0" smtClean="0">
                <a:effectLst>
                  <a:glow rad="228600">
                    <a:schemeClr val="accent5">
                      <a:satMod val="175000"/>
                      <a:alpha val="40000"/>
                    </a:schemeClr>
                  </a:glow>
                </a:effectLst>
              </a:rPr>
              <a:t>&lt;/</a:t>
            </a:r>
            <a:r>
              <a:rPr lang="en-US" b="1" dirty="0" err="1">
                <a:effectLst>
                  <a:glow rad="228600">
                    <a:schemeClr val="accent5">
                      <a:satMod val="175000"/>
                      <a:alpha val="40000"/>
                    </a:schemeClr>
                  </a:glow>
                </a:effectLst>
              </a:rPr>
              <a:t>tr</a:t>
            </a:r>
            <a:r>
              <a:rPr lang="en-US" b="1" dirty="0">
                <a:effectLst>
                  <a:glow rad="228600">
                    <a:schemeClr val="accent5">
                      <a:satMod val="175000"/>
                      <a:alpha val="40000"/>
                    </a:schemeClr>
                  </a:glow>
                </a:effectLst>
              </a:rPr>
              <a:t>&gt;</a:t>
            </a:r>
            <a:r>
              <a:rPr lang="en-US" dirty="0">
                <a:effectLst>
                  <a:glow rad="228600">
                    <a:schemeClr val="accent5">
                      <a:satMod val="175000"/>
                      <a:alpha val="40000"/>
                    </a:schemeClr>
                  </a:glow>
                </a:effectLst>
              </a:rPr>
              <a:t> </a:t>
            </a:r>
            <a:endParaRPr lang="en-US" dirty="0" smtClean="0">
              <a:effectLst>
                <a:glow rad="228600">
                  <a:schemeClr val="accent5">
                    <a:satMod val="175000"/>
                    <a:alpha val="40000"/>
                  </a:schemeClr>
                </a:glow>
              </a:effectLst>
            </a:endParaRPr>
          </a:p>
          <a:p>
            <a:r>
              <a:rPr lang="en-US" b="1" dirty="0" smtClean="0">
                <a:effectLst>
                  <a:glow rad="228600">
                    <a:schemeClr val="accent5">
                      <a:satMod val="175000"/>
                      <a:alpha val="40000"/>
                    </a:schemeClr>
                  </a:glow>
                </a:effectLst>
              </a:rPr>
              <a:t>  &lt;/</a:t>
            </a:r>
            <a:r>
              <a:rPr lang="en-US" b="1" dirty="0">
                <a:effectLst>
                  <a:glow rad="228600">
                    <a:schemeClr val="accent5">
                      <a:satMod val="175000"/>
                      <a:alpha val="40000"/>
                    </a:schemeClr>
                  </a:glow>
                </a:effectLst>
              </a:rPr>
              <a:t>table</a:t>
            </a:r>
            <a:r>
              <a:rPr lang="en-US" b="1" dirty="0" smtClean="0">
                <a:effectLst>
                  <a:glow rad="228600">
                    <a:schemeClr val="accent5">
                      <a:satMod val="175000"/>
                      <a:alpha val="40000"/>
                    </a:schemeClr>
                  </a:glow>
                </a:effectLst>
              </a:rPr>
              <a:t>&gt;</a:t>
            </a:r>
          </a:p>
          <a:p>
            <a:r>
              <a:rPr lang="en-US" b="1" dirty="0" smtClean="0"/>
              <a:t>&lt;/</a:t>
            </a:r>
            <a:r>
              <a:rPr lang="en-US" b="1" dirty="0"/>
              <a:t>html</a:t>
            </a:r>
            <a:r>
              <a:rPr lang="en-US" b="1" dirty="0" smtClean="0"/>
              <a:t>&gt;</a:t>
            </a:r>
            <a:endParaRPr lang="en-US" kern="1200" dirty="0" smtClean="0">
              <a:solidFill>
                <a:schemeClr val="tx1"/>
              </a:solidFill>
            </a:endParaRPr>
          </a:p>
          <a:p>
            <a:endParaRPr lang="en-US" sz="2000" dirty="0"/>
          </a:p>
        </p:txBody>
      </p:sp>
      <p:sp>
        <p:nvSpPr>
          <p:cNvPr id="5" name="Shape 122"/>
          <p:cNvSpPr txBox="1"/>
          <p:nvPr/>
        </p:nvSpPr>
        <p:spPr>
          <a:xfrm>
            <a:off x="379402"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680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545006" y="1292278"/>
            <a:ext cx="8269200" cy="3422094"/>
          </a:xfrm>
          <a:prstGeom prst="rect">
            <a:avLst/>
          </a:prstGeom>
          <a:noFill/>
          <a:ln>
            <a:noFill/>
          </a:ln>
        </p:spPr>
        <p:txBody>
          <a:bodyPr lIns="91425" tIns="91425" rIns="91425" bIns="91425" anchor="t" anchorCtr="0">
            <a:noAutofit/>
          </a:bodyPr>
          <a:lstStyle/>
          <a:p>
            <a:endParaRPr lang="en-US" sz="2000" dirty="0"/>
          </a:p>
          <a:p>
            <a:r>
              <a:rPr lang="en-US" sz="2000" dirty="0" smtClean="0"/>
              <a:t>The </a:t>
            </a:r>
            <a:r>
              <a:rPr lang="en-US" sz="2000" dirty="0"/>
              <a:t>best way to fully understand all of this is to play around with the </a:t>
            </a:r>
            <a:r>
              <a:rPr lang="en-US" sz="2000" dirty="0" smtClean="0"/>
              <a:t>HTML file </a:t>
            </a:r>
            <a:r>
              <a:rPr lang="en-US" sz="2000" dirty="0"/>
              <a:t>and see what happens when you change things.</a:t>
            </a:r>
          </a:p>
          <a:p>
            <a:endParaRPr lang="en-US" sz="2000" dirty="0"/>
          </a:p>
          <a:p>
            <a:r>
              <a:rPr lang="en-US" sz="2000" dirty="0"/>
              <a:t>Go to my code pen: </a:t>
            </a:r>
            <a:r>
              <a:rPr lang="en-US" sz="2000" dirty="0">
                <a:hlinkClick r:id="rId4"/>
              </a:rPr>
              <a:t>http://codepen.io/dcwebmaven/pen/gwAkxz</a:t>
            </a:r>
            <a:endParaRPr lang="en-US" sz="2000" dirty="0"/>
          </a:p>
          <a:p>
            <a:endParaRPr lang="en-US" sz="2000" dirty="0"/>
          </a:p>
          <a:p>
            <a:r>
              <a:rPr lang="en-US" sz="2000" dirty="0"/>
              <a:t>Try to apply some of the styles we discussed in this section.  Change things around and see what happens.  Good luck!</a:t>
            </a:r>
          </a:p>
          <a:p>
            <a:endParaRPr lang="en-US" sz="2800" dirty="0" smtClean="0"/>
          </a:p>
        </p:txBody>
      </p:sp>
      <p:sp>
        <p:nvSpPr>
          <p:cNvPr id="5" name="Shape 122"/>
          <p:cNvSpPr txBox="1"/>
          <p:nvPr/>
        </p:nvSpPr>
        <p:spPr>
          <a:xfrm>
            <a:off x="369777" y="267044"/>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562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284108" y="1965687"/>
            <a:ext cx="8520600" cy="1001400"/>
          </a:xfrm>
          <a:prstGeom prst="rect">
            <a:avLst/>
          </a:prstGeom>
        </p:spPr>
        <p:txBody>
          <a:bodyPr lIns="91425" tIns="91425" rIns="91425" bIns="91425" anchor="t" anchorCtr="0">
            <a:noAutofit/>
          </a:bodyPr>
          <a:lstStyle/>
          <a:p>
            <a:pPr lvl="0" algn="ctr" rtl="0">
              <a:spcBef>
                <a:spcPts val="0"/>
              </a:spcBef>
              <a:buNone/>
            </a:pPr>
            <a:r>
              <a:rPr lang="en-US" sz="4800" dirty="0" smtClean="0">
                <a:latin typeface="Calibri"/>
                <a:ea typeface="Calibri"/>
                <a:cs typeface="Calibri"/>
                <a:sym typeface="Calibri"/>
              </a:rPr>
              <a:t>Cascading Style Sheets (CSS)</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8882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72892"/>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400" b="1" dirty="0"/>
              <a:t>CSS</a:t>
            </a:r>
            <a:r>
              <a:rPr lang="en-US" sz="2400" dirty="0"/>
              <a:t>, or </a:t>
            </a:r>
            <a:r>
              <a:rPr lang="en-US" sz="2400" b="1" dirty="0"/>
              <a:t>Cascading </a:t>
            </a:r>
            <a:r>
              <a:rPr lang="en-US" sz="2400" b="1" dirty="0" smtClean="0"/>
              <a:t>Style </a:t>
            </a:r>
            <a:r>
              <a:rPr lang="en-US" sz="2400" b="1" dirty="0"/>
              <a:t>Sheets</a:t>
            </a:r>
            <a:r>
              <a:rPr lang="en-US" sz="2400" dirty="0"/>
              <a:t>, is a way to style and present </a:t>
            </a:r>
            <a:r>
              <a:rPr lang="en-US" sz="2400" dirty="0" smtClean="0"/>
              <a:t>HTML</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HTML </a:t>
            </a:r>
            <a:r>
              <a:rPr lang="en-US" sz="2400" dirty="0" smtClean="0"/>
              <a:t>is the</a:t>
            </a:r>
            <a:r>
              <a:rPr lang="en-US" sz="2400" dirty="0"/>
              <a:t> </a:t>
            </a:r>
            <a:r>
              <a:rPr lang="en-US" sz="2400" b="1" dirty="0"/>
              <a:t>meaning</a:t>
            </a:r>
            <a:r>
              <a:rPr lang="en-US" sz="2400" dirty="0"/>
              <a:t> or </a:t>
            </a:r>
            <a:r>
              <a:rPr lang="en-US" sz="2400" b="1" dirty="0" smtClean="0"/>
              <a:t>content</a:t>
            </a:r>
            <a:r>
              <a:rPr lang="en-US" sz="2400" dirty="0"/>
              <a:t>,</a:t>
            </a:r>
            <a:r>
              <a:rPr lang="en-US" sz="2400" dirty="0" smtClean="0"/>
              <a:t> </a:t>
            </a:r>
            <a:r>
              <a:rPr lang="en-US" sz="2400" dirty="0"/>
              <a:t>style sheet is the </a:t>
            </a:r>
            <a:r>
              <a:rPr lang="en-US" sz="2400" b="1" dirty="0" smtClean="0"/>
              <a:t>presentation</a:t>
            </a:r>
            <a:endParaRPr lang="en-US" sz="2400" dirty="0"/>
          </a:p>
          <a:p>
            <a:pPr marL="342900" indent="-342900">
              <a:buFont typeface="Arial" charset="0"/>
              <a:buChar char="•"/>
            </a:pPr>
            <a:endParaRPr lang="en-US" sz="2400" dirty="0" smtClean="0"/>
          </a:p>
          <a:p>
            <a:pPr marL="342900" indent="-342900">
              <a:buFont typeface="Arial" charset="0"/>
              <a:buChar char="•"/>
            </a:pPr>
            <a:r>
              <a:rPr lang="en-US" sz="2400" dirty="0" smtClean="0"/>
              <a:t>Styles have </a:t>
            </a:r>
            <a:r>
              <a:rPr lang="en-US" sz="2400" dirty="0"/>
              <a:t>a </a:t>
            </a:r>
            <a:r>
              <a:rPr lang="en-US" sz="2400" dirty="0" smtClean="0"/>
              <a:t>basic format </a:t>
            </a:r>
            <a:r>
              <a:rPr lang="en-US" sz="2400" dirty="0"/>
              <a:t>of ‘</a:t>
            </a:r>
            <a:r>
              <a:rPr lang="en-US" sz="2400" b="1" dirty="0"/>
              <a:t>property: </a:t>
            </a:r>
            <a:r>
              <a:rPr lang="en-US" sz="2400" b="1" dirty="0" smtClean="0"/>
              <a:t>value</a:t>
            </a:r>
            <a:r>
              <a:rPr lang="en-US" sz="2400" dirty="0" smtClean="0"/>
              <a:t>’</a:t>
            </a:r>
          </a:p>
          <a:p>
            <a:endParaRPr lang="en-US" sz="2400" dirty="0" smtClean="0"/>
          </a:p>
          <a:p>
            <a:pPr marL="342900" indent="-342900">
              <a:buFont typeface="Arial" charset="0"/>
              <a:buChar char="•"/>
            </a:pPr>
            <a:r>
              <a:rPr lang="en-US" sz="2400" dirty="0"/>
              <a:t>M</a:t>
            </a:r>
            <a:r>
              <a:rPr lang="en-US" sz="2400" dirty="0" smtClean="0"/>
              <a:t>ost </a:t>
            </a:r>
            <a:r>
              <a:rPr lang="en-US" sz="2400" dirty="0"/>
              <a:t>properties can be applied to most HTML </a:t>
            </a:r>
            <a:r>
              <a:rPr lang="en-US" sz="2400" dirty="0" smtClean="0"/>
              <a:t>tags</a:t>
            </a:r>
            <a:endParaRPr lang="en-US" sz="2400" dirty="0"/>
          </a:p>
          <a:p>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CSS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4665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400" dirty="0"/>
              <a:t>T</a:t>
            </a:r>
            <a:r>
              <a:rPr lang="en-US" sz="2400" dirty="0" smtClean="0"/>
              <a:t>hree </a:t>
            </a:r>
            <a:r>
              <a:rPr lang="en-US" sz="2400" dirty="0"/>
              <a:t>ways to apply CSS to HTML: </a:t>
            </a:r>
            <a:r>
              <a:rPr lang="en-US" sz="2400" dirty="0" smtClean="0"/>
              <a:t>inline</a:t>
            </a:r>
            <a:r>
              <a:rPr lang="en-US" sz="2400" dirty="0" smtClean="0"/>
              <a:t>, internal</a:t>
            </a:r>
            <a:r>
              <a:rPr lang="en-US" sz="2400" dirty="0" smtClean="0"/>
              <a:t>,</a:t>
            </a:r>
            <a:r>
              <a:rPr lang="en-US" sz="2400" dirty="0"/>
              <a:t> external</a:t>
            </a:r>
            <a:r>
              <a:rPr lang="en-US" sz="2400" dirty="0" smtClean="0"/>
              <a:t>.</a:t>
            </a:r>
          </a:p>
          <a:p>
            <a:endParaRPr lang="en-US" sz="2400" dirty="0"/>
          </a:p>
          <a:p>
            <a:r>
              <a:rPr lang="en-US" sz="2400" b="1" dirty="0" smtClean="0"/>
              <a:t>Inline</a:t>
            </a:r>
            <a:r>
              <a:rPr lang="en-US" sz="2400" dirty="0" smtClean="0"/>
              <a:t>=</a:t>
            </a:r>
            <a:r>
              <a:rPr lang="en-US" sz="2400" dirty="0"/>
              <a:t>Inline styles are </a:t>
            </a:r>
            <a:r>
              <a:rPr lang="en-US" sz="2400" dirty="0" smtClean="0"/>
              <a:t>put </a:t>
            </a:r>
            <a:r>
              <a:rPr lang="en-US" sz="2400" dirty="0" smtClean="0"/>
              <a:t>directly</a:t>
            </a:r>
            <a:r>
              <a:rPr lang="en-US" sz="2400" dirty="0" smtClean="0"/>
              <a:t> into </a:t>
            </a:r>
            <a:r>
              <a:rPr lang="en-US" sz="2400" dirty="0"/>
              <a:t>HTML tags using </a:t>
            </a:r>
            <a:r>
              <a:rPr lang="en-US" sz="2400" dirty="0" smtClean="0"/>
              <a:t>style</a:t>
            </a:r>
            <a:r>
              <a:rPr lang="en-US" sz="2400" dirty="0"/>
              <a:t> attribute</a:t>
            </a:r>
            <a:r>
              <a:rPr lang="en-US" sz="2400" dirty="0" smtClean="0"/>
              <a:t>. </a:t>
            </a:r>
            <a:r>
              <a:rPr lang="en-US" sz="2400" dirty="0"/>
              <a:t>&lt;p style="color: red"&gt;text&lt;/p</a:t>
            </a:r>
            <a:r>
              <a:rPr lang="en-US" sz="2400" dirty="0" smtClean="0"/>
              <a:t>&gt;</a:t>
            </a:r>
          </a:p>
          <a:p>
            <a:endParaRPr lang="en-US" sz="2400" dirty="0" smtClean="0"/>
          </a:p>
          <a:p>
            <a:r>
              <a:rPr lang="en-US" sz="2400" b="1" dirty="0" smtClean="0"/>
              <a:t>Internal</a:t>
            </a:r>
            <a:r>
              <a:rPr lang="en-US" sz="2400" dirty="0" smtClean="0"/>
              <a:t>=Embedded/internal styles are </a:t>
            </a:r>
            <a:r>
              <a:rPr lang="en-US" sz="2400" dirty="0"/>
              <a:t>used for </a:t>
            </a:r>
            <a:r>
              <a:rPr lang="en-US" sz="2400" dirty="0" smtClean="0"/>
              <a:t>whole </a:t>
            </a:r>
            <a:r>
              <a:rPr lang="en-US" sz="2400" dirty="0"/>
              <a:t>page. </a:t>
            </a:r>
            <a:r>
              <a:rPr lang="en-US" sz="2400" dirty="0" smtClean="0"/>
              <a:t>[Inside</a:t>
            </a:r>
            <a:r>
              <a:rPr lang="en-US" sz="2400" dirty="0"/>
              <a:t> </a:t>
            </a:r>
            <a:r>
              <a:rPr lang="en-US" sz="2400" dirty="0" smtClean="0"/>
              <a:t>&lt;head&gt; </a:t>
            </a:r>
            <a:r>
              <a:rPr lang="en-US" sz="2400" dirty="0" smtClean="0"/>
              <a:t>element</a:t>
            </a:r>
            <a:r>
              <a:rPr lang="en-US" sz="2400" dirty="0"/>
              <a:t>, </a:t>
            </a:r>
            <a:r>
              <a:rPr lang="en-US" sz="2400" dirty="0" smtClean="0"/>
              <a:t>style</a:t>
            </a:r>
            <a:r>
              <a:rPr lang="en-US" sz="2400" dirty="0"/>
              <a:t> tags surround </a:t>
            </a:r>
            <a:r>
              <a:rPr lang="en-US" sz="2400" dirty="0" smtClean="0"/>
              <a:t>all </a:t>
            </a:r>
            <a:r>
              <a:rPr lang="en-US" sz="2400" dirty="0"/>
              <a:t>styles </a:t>
            </a:r>
            <a:r>
              <a:rPr lang="en-US" sz="2400" dirty="0" smtClean="0"/>
              <a:t>for </a:t>
            </a:r>
            <a:r>
              <a:rPr lang="en-US" sz="2400" dirty="0"/>
              <a:t>page</a:t>
            </a:r>
            <a:r>
              <a:rPr lang="en-US" sz="2400" dirty="0" smtClean="0"/>
              <a:t>.]</a:t>
            </a:r>
          </a:p>
          <a:p>
            <a:endParaRPr lang="en-US" sz="2400" dirty="0" smtClean="0"/>
          </a:p>
          <a:p>
            <a:r>
              <a:rPr lang="en-US" sz="2400" b="1" dirty="0" smtClean="0"/>
              <a:t>External</a:t>
            </a:r>
            <a:r>
              <a:rPr lang="en-US" sz="2400" dirty="0" smtClean="0"/>
              <a:t>=</a:t>
            </a:r>
            <a:r>
              <a:rPr lang="en-US" sz="2400" dirty="0"/>
              <a:t>External styles are used for the whole, multiple-page website. </a:t>
            </a:r>
            <a:r>
              <a:rPr lang="en-US" sz="2400" dirty="0" smtClean="0"/>
              <a:t>[</a:t>
            </a:r>
            <a:r>
              <a:rPr lang="en-US" sz="2400" b="1" dirty="0" smtClean="0"/>
              <a:t>S</a:t>
            </a:r>
            <a:r>
              <a:rPr lang="en-US" sz="2400" b="1" dirty="0" smtClean="0"/>
              <a:t>eparate </a:t>
            </a:r>
            <a:r>
              <a:rPr lang="en-US" sz="2400" b="1" dirty="0"/>
              <a:t>CSS </a:t>
            </a:r>
            <a:r>
              <a:rPr lang="en-US" sz="2400" b="1" dirty="0" smtClean="0"/>
              <a:t>file</a:t>
            </a:r>
            <a:r>
              <a:rPr lang="en-US" sz="2400" dirty="0"/>
              <a:t> </a:t>
            </a:r>
            <a:r>
              <a:rPr lang="en-US" sz="2400" dirty="0" smtClean="0"/>
              <a:t>includes </a:t>
            </a:r>
            <a:r>
              <a:rPr lang="en-US" sz="2400" dirty="0" smtClean="0"/>
              <a:t>all </a:t>
            </a:r>
            <a:r>
              <a:rPr lang="en-US" sz="2400" dirty="0" smtClean="0"/>
              <a:t>styles for </a:t>
            </a:r>
            <a:r>
              <a:rPr lang="en-US" sz="2400" dirty="0" smtClean="0"/>
              <a:t>site</a:t>
            </a:r>
            <a:r>
              <a:rPr lang="en-US" sz="2400" dirty="0" smtClean="0"/>
              <a:t>.]</a:t>
            </a:r>
            <a:endParaRPr lang="en-US" sz="2400" dirty="0" smtClean="0"/>
          </a:p>
          <a:p>
            <a:endParaRPr lang="en-US" sz="2400" dirty="0"/>
          </a:p>
          <a:p>
            <a:r>
              <a:rPr lang="en-US" sz="2400" dirty="0"/>
              <a:t/>
            </a:r>
            <a:br>
              <a:rPr lang="en-US" sz="2400" dirty="0"/>
            </a:br>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Applying CSS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4783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161083"/>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800" b="1" dirty="0" smtClean="0"/>
              <a:t>Internal</a:t>
            </a:r>
            <a:r>
              <a:rPr lang="en-US" sz="2800" dirty="0" smtClean="0"/>
              <a:t>=Embedded or internal </a:t>
            </a:r>
            <a:r>
              <a:rPr lang="en-US" sz="2800" dirty="0"/>
              <a:t>styles are used for the whole </a:t>
            </a:r>
            <a:r>
              <a:rPr lang="en-US" sz="2800" dirty="0" smtClean="0"/>
              <a:t>page </a:t>
            </a:r>
          </a:p>
          <a:p>
            <a:endParaRPr lang="en-US" sz="2800" dirty="0" smtClean="0"/>
          </a:p>
          <a:p>
            <a:pPr marL="342900" indent="-342900">
              <a:buFont typeface="Arial" charset="0"/>
              <a:buChar char="•"/>
            </a:pPr>
            <a:r>
              <a:rPr lang="en-US" sz="2800" dirty="0" smtClean="0"/>
              <a:t>Put style tags </a:t>
            </a:r>
            <a:r>
              <a:rPr lang="en-US" sz="2800" i="1" dirty="0" smtClean="0"/>
              <a:t>i</a:t>
            </a:r>
            <a:r>
              <a:rPr lang="en-US" sz="2800" i="1" dirty="0" smtClean="0"/>
              <a:t>nside</a:t>
            </a:r>
            <a:r>
              <a:rPr lang="en-US" sz="2800" dirty="0" smtClean="0"/>
              <a:t> </a:t>
            </a:r>
            <a:r>
              <a:rPr lang="en-US" sz="2800" dirty="0"/>
              <a:t>the </a:t>
            </a:r>
            <a:r>
              <a:rPr lang="en-US" sz="2800" dirty="0" smtClean="0"/>
              <a:t>head </a:t>
            </a:r>
            <a:r>
              <a:rPr lang="en-US" sz="2800" dirty="0" smtClean="0"/>
              <a:t>element</a:t>
            </a:r>
          </a:p>
          <a:p>
            <a:endParaRPr lang="en-US" sz="2800" dirty="0" smtClean="0"/>
          </a:p>
          <a:p>
            <a:pPr marL="342900" indent="-342900">
              <a:buFont typeface="Arial" charset="0"/>
              <a:buChar char="•"/>
            </a:pPr>
            <a:r>
              <a:rPr lang="en-US" sz="2800" dirty="0"/>
              <a:t>S</a:t>
            </a:r>
            <a:r>
              <a:rPr lang="en-US" sz="2800" dirty="0" smtClean="0"/>
              <a:t>tyle</a:t>
            </a:r>
            <a:r>
              <a:rPr lang="en-US" sz="2800" dirty="0"/>
              <a:t> tags surround all </a:t>
            </a:r>
            <a:r>
              <a:rPr lang="en-US" sz="2800" dirty="0" smtClean="0"/>
              <a:t>the </a:t>
            </a:r>
            <a:r>
              <a:rPr lang="en-US" sz="2800" dirty="0"/>
              <a:t>styles </a:t>
            </a:r>
            <a:r>
              <a:rPr lang="en-US" sz="2800" dirty="0" smtClean="0"/>
              <a:t>for page</a:t>
            </a:r>
            <a:endParaRPr lang="en-US" sz="2800" dirty="0" smtClean="0"/>
          </a:p>
          <a:p>
            <a:r>
              <a:rPr lang="en-US" sz="2400" dirty="0"/>
              <a:t/>
            </a:r>
            <a:br>
              <a:rPr lang="en-US" sz="2400" dirty="0"/>
            </a:br>
            <a:endParaRPr lang="en-US" sz="2400" b="1" dirty="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Internal Styles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2322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648220"/>
            <a:ext cx="8612198" cy="3422094"/>
          </a:xfrm>
          <a:prstGeom prst="rect">
            <a:avLst/>
          </a:prstGeom>
          <a:noFill/>
          <a:ln>
            <a:noFill/>
          </a:ln>
        </p:spPr>
        <p:txBody>
          <a:bodyPr lIns="91425" tIns="91425" rIns="91425" bIns="91425" anchor="t" anchorCtr="0">
            <a:noAutofit/>
          </a:bodyPr>
          <a:lstStyle/>
          <a:p>
            <a:r>
              <a:rPr lang="en-US" sz="1600" dirty="0" smtClean="0">
                <a:effectLst>
                  <a:glow rad="228600">
                    <a:schemeClr val="accent5">
                      <a:satMod val="175000"/>
                      <a:alpha val="40000"/>
                    </a:schemeClr>
                  </a:glow>
                </a:effectLst>
              </a:rPr>
              <a:t>&lt;!</a:t>
            </a:r>
            <a:r>
              <a:rPr lang="en-US" sz="1600" dirty="0">
                <a:effectLst>
                  <a:glow rad="228600">
                    <a:schemeClr val="accent5">
                      <a:satMod val="175000"/>
                      <a:alpha val="40000"/>
                    </a:schemeClr>
                  </a:glow>
                </a:effectLst>
              </a:rPr>
              <a:t>DOCTYPE html&gt;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&lt;</a:t>
            </a:r>
            <a:r>
              <a:rPr lang="en-US" sz="1600" dirty="0">
                <a:effectLst>
                  <a:glow rad="228600">
                    <a:schemeClr val="accent5">
                      <a:satMod val="175000"/>
                      <a:alpha val="40000"/>
                    </a:schemeClr>
                  </a:glow>
                </a:effectLst>
              </a:rPr>
              <a:t>html&gt;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head&gt;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title&gt;CSS Example&lt;/title&gt;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style&gt;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p </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color</a:t>
            </a:r>
            <a:r>
              <a:rPr lang="en-US" sz="1600" b="1" dirty="0">
                <a:effectLst>
                  <a:glow rad="228600">
                    <a:schemeClr val="accent5">
                      <a:satMod val="175000"/>
                      <a:alpha val="40000"/>
                    </a:schemeClr>
                  </a:glow>
                </a:effectLst>
              </a:rPr>
              <a:t>: red;</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t>
            </a:r>
            <a:r>
              <a:rPr lang="en-US" sz="1600" dirty="0" smtClean="0">
                <a:effectLst>
                  <a:glow rad="228600">
                    <a:schemeClr val="accent5">
                      <a:satMod val="175000"/>
                      <a:alpha val="40000"/>
                    </a:schemeClr>
                  </a:glow>
                </a:effectLst>
              </a:rPr>
              <a:t> </a:t>
            </a: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 </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      color</a:t>
            </a:r>
            <a:r>
              <a:rPr lang="en-US" sz="1600" b="1" dirty="0">
                <a:effectLst>
                  <a:glow rad="228600">
                    <a:schemeClr val="accent5">
                      <a:satMod val="175000"/>
                      <a:alpha val="40000"/>
                    </a:schemeClr>
                  </a:glow>
                </a:effectLst>
              </a:rPr>
              <a:t>: blue;</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         &lt;/</a:t>
            </a:r>
            <a:r>
              <a:rPr lang="en-US" sz="1600" b="1" dirty="0">
                <a:effectLst>
                  <a:glow rad="228600">
                    <a:schemeClr val="accent5">
                      <a:satMod val="175000"/>
                      <a:alpha val="40000"/>
                    </a:schemeClr>
                  </a:glow>
                </a:effectLst>
              </a:rPr>
              <a:t>style&gt;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&lt;/head&gt;</a:t>
            </a:r>
          </a:p>
          <a:p>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body&gt;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p&gt;This is a paragraph&lt;/p&gt;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a </a:t>
            </a:r>
            <a:r>
              <a:rPr lang="en-US" sz="1600" dirty="0" err="1">
                <a:effectLst>
                  <a:glow rad="228600">
                    <a:schemeClr val="accent5">
                      <a:satMod val="175000"/>
                      <a:alpha val="40000"/>
                    </a:schemeClr>
                  </a:glow>
                </a:effectLst>
              </a:rPr>
              <a:t>href</a:t>
            </a:r>
            <a:r>
              <a:rPr lang="en-US" sz="1600" dirty="0">
                <a:effectLst>
                  <a:glow rad="228600">
                    <a:schemeClr val="accent5">
                      <a:satMod val="175000"/>
                      <a:alpha val="40000"/>
                    </a:schemeClr>
                  </a:glow>
                </a:effectLst>
              </a:rPr>
              <a:t>="http://</a:t>
            </a:r>
            <a:r>
              <a:rPr lang="en-US" sz="1600" dirty="0" err="1">
                <a:effectLst>
                  <a:glow rad="228600">
                    <a:schemeClr val="accent5">
                      <a:satMod val="175000"/>
                      <a:alpha val="40000"/>
                    </a:schemeClr>
                  </a:glow>
                </a:effectLst>
              </a:rPr>
              <a:t>commerce.gov</a:t>
            </a:r>
            <a:r>
              <a:rPr lang="en-US" sz="1600" dirty="0">
                <a:effectLst>
                  <a:glow rad="228600">
                    <a:schemeClr val="accent5">
                      <a:satMod val="175000"/>
                      <a:alpha val="40000"/>
                    </a:schemeClr>
                  </a:glow>
                </a:effectLst>
              </a:rPr>
              <a:t>"&gt;This is a link&lt;/a&gt;  </a:t>
            </a:r>
            <a:endParaRPr lang="en-US" sz="1600" dirty="0" smtClean="0">
              <a:effectLst>
                <a:glow rad="228600">
                  <a:schemeClr val="accent5">
                    <a:satMod val="175000"/>
                    <a:alpha val="40000"/>
                  </a:schemeClr>
                </a:glow>
              </a:effectLst>
            </a:endParaRPr>
          </a:p>
          <a:p>
            <a:r>
              <a:rPr lang="en-US" sz="1600" dirty="0">
                <a:effectLst>
                  <a:glow rad="228600">
                    <a:schemeClr val="accent5">
                      <a:satMod val="175000"/>
                      <a:alpha val="40000"/>
                    </a:schemeClr>
                  </a:glow>
                </a:effectLst>
              </a:rPr>
              <a:t> </a:t>
            </a:r>
            <a:r>
              <a:rPr lang="en-US" sz="1600" dirty="0" smtClean="0">
                <a:effectLst>
                  <a:glow rad="228600">
                    <a:schemeClr val="accent5">
                      <a:satMod val="175000"/>
                      <a:alpha val="40000"/>
                    </a:schemeClr>
                  </a:glow>
                </a:effectLst>
              </a:rPr>
              <a:t>   &lt;/</a:t>
            </a:r>
            <a:r>
              <a:rPr lang="en-US" sz="1600" dirty="0">
                <a:effectLst>
                  <a:glow rad="228600">
                    <a:schemeClr val="accent5">
                      <a:satMod val="175000"/>
                      <a:alpha val="40000"/>
                    </a:schemeClr>
                  </a:glow>
                </a:effectLst>
              </a:rPr>
              <a:t>body&gt;</a:t>
            </a:r>
            <a:r>
              <a:rPr lang="en-US" sz="1600" dirty="0">
                <a:effectLst>
                  <a:glow rad="228600">
                    <a:schemeClr val="accent5">
                      <a:satMod val="175000"/>
                      <a:alpha val="40000"/>
                    </a:schemeClr>
                  </a:glow>
                </a:effectLst>
              </a:rPr>
              <a:t/>
            </a:r>
            <a:br>
              <a:rPr lang="en-US" sz="1600" dirty="0">
                <a:effectLst>
                  <a:glow rad="228600">
                    <a:schemeClr val="accent5">
                      <a:satMod val="175000"/>
                      <a:alpha val="40000"/>
                    </a:schemeClr>
                  </a:glow>
                </a:effectLst>
              </a:rPr>
            </a:br>
            <a:r>
              <a:rPr lang="en-US" sz="1600" dirty="0" smtClean="0">
                <a:effectLst>
                  <a:glow rad="228600">
                    <a:schemeClr val="accent5">
                      <a:satMod val="175000"/>
                      <a:alpha val="40000"/>
                    </a:schemeClr>
                  </a:glow>
                </a:effectLst>
              </a:rPr>
              <a:t>&lt;/html&gt;</a:t>
            </a:r>
            <a:r>
              <a:rPr lang="en-US" sz="2400" dirty="0"/>
              <a:t/>
            </a:r>
            <a:br>
              <a:rPr lang="en-US" sz="2400" dirty="0"/>
            </a:br>
            <a:endParaRPr lang="en-US" sz="2400" b="1" dirty="0"/>
          </a:p>
        </p:txBody>
      </p:sp>
      <p:sp>
        <p:nvSpPr>
          <p:cNvPr id="5" name="Shape 122"/>
          <p:cNvSpPr txBox="1"/>
          <p:nvPr/>
        </p:nvSpPr>
        <p:spPr>
          <a:xfrm>
            <a:off x="379402" y="38909"/>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08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292278"/>
            <a:ext cx="8612198" cy="3422094"/>
          </a:xfrm>
          <a:prstGeom prst="rect">
            <a:avLst/>
          </a:prstGeom>
          <a:noFill/>
          <a:ln>
            <a:noFill/>
          </a:ln>
        </p:spPr>
        <p:txBody>
          <a:bodyPr lIns="91425" tIns="91425" rIns="91425" bIns="91425" anchor="t" anchorCtr="0">
            <a:noAutofit/>
          </a:bodyPr>
          <a:lstStyle/>
          <a:p>
            <a:r>
              <a:rPr lang="en-US" sz="1800" dirty="0" smtClean="0"/>
              <a:t>selector {</a:t>
            </a:r>
          </a:p>
          <a:p>
            <a:r>
              <a:rPr lang="en-US" sz="1800" dirty="0" smtClean="0"/>
              <a:t>    property: value;</a:t>
            </a:r>
          </a:p>
          <a:p>
            <a:r>
              <a:rPr lang="en-US" sz="1800" dirty="0" smtClean="0"/>
              <a:t>}</a:t>
            </a:r>
          </a:p>
          <a:p>
            <a:endParaRPr lang="en-US" sz="1800" dirty="0" smtClean="0"/>
          </a:p>
          <a:p>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style&gt;</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p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color: red;</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 {</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color: blue;</a:t>
            </a:r>
            <a:r>
              <a:rPr lang="en-US" sz="1800" dirty="0">
                <a:effectLst>
                  <a:glow rad="228600">
                    <a:schemeClr val="accent5">
                      <a:satMod val="175000"/>
                      <a:alpha val="40000"/>
                    </a:schemeClr>
                  </a:glow>
                </a:effectLst>
              </a:rPr>
              <a:t> </a:t>
            </a:r>
          </a:p>
          <a:p>
            <a:r>
              <a:rPr lang="en-US" sz="1800" b="1" dirty="0">
                <a:effectLst>
                  <a:glow rad="228600">
                    <a:schemeClr val="accent5">
                      <a:satMod val="175000"/>
                      <a:alpha val="40000"/>
                    </a:schemeClr>
                  </a:glow>
                </a:effectLst>
              </a:rPr>
              <a:t>	}</a:t>
            </a:r>
            <a:r>
              <a:rPr lang="en-US" sz="1800" dirty="0">
                <a:effectLst>
                  <a:glow rad="228600">
                    <a:schemeClr val="accent5">
                      <a:satMod val="175000"/>
                      <a:alpha val="40000"/>
                    </a:schemeClr>
                  </a:glow>
                </a:effectLst>
              </a:rPr>
              <a:t> </a:t>
            </a:r>
            <a:endParaRPr lang="en-US" sz="1800" dirty="0" smtClean="0">
              <a:effectLst>
                <a:glow rad="228600">
                  <a:schemeClr val="accent5">
                    <a:satMod val="175000"/>
                    <a:alpha val="40000"/>
                  </a:schemeClr>
                </a:glow>
              </a:effectLst>
            </a:endParaRPr>
          </a:p>
          <a:p>
            <a:r>
              <a:rPr lang="en-US" sz="1800" b="1" dirty="0">
                <a:effectLst>
                  <a:glow rad="228600">
                    <a:schemeClr val="accent5">
                      <a:satMod val="175000"/>
                      <a:alpha val="40000"/>
                    </a:schemeClr>
                  </a:glow>
                </a:effectLst>
              </a:rPr>
              <a:t> </a:t>
            </a:r>
            <a:r>
              <a:rPr lang="en-US" sz="1800" b="1" dirty="0" smtClean="0">
                <a:effectLst>
                  <a:glow rad="228600">
                    <a:schemeClr val="accent5">
                      <a:satMod val="175000"/>
                      <a:alpha val="40000"/>
                    </a:schemeClr>
                  </a:glow>
                </a:effectLst>
              </a:rPr>
              <a:t>    &lt;/</a:t>
            </a:r>
            <a:r>
              <a:rPr lang="en-US" sz="1800" b="1" dirty="0">
                <a:effectLst>
                  <a:glow rad="228600">
                    <a:schemeClr val="accent5">
                      <a:satMod val="175000"/>
                      <a:alpha val="40000"/>
                    </a:schemeClr>
                  </a:glow>
                </a:effectLst>
              </a:rPr>
              <a:t>style&gt;</a:t>
            </a:r>
            <a:r>
              <a:rPr lang="en-US" sz="1800" dirty="0">
                <a:effectLst>
                  <a:glow rad="228600">
                    <a:schemeClr val="accent5">
                      <a:satMod val="175000"/>
                      <a:alpha val="40000"/>
                    </a:schemeClr>
                  </a:glow>
                </a:effectLst>
              </a:rPr>
              <a:t> </a:t>
            </a:r>
          </a:p>
          <a:p>
            <a:pPr algn="ctr"/>
            <a:endParaRPr lang="en-US" sz="1800" dirty="0" smtClean="0"/>
          </a:p>
          <a:p>
            <a:pPr algn="ctr"/>
            <a:endParaRPr lang="en-US" sz="1800" dirty="0"/>
          </a:p>
          <a:p>
            <a:endParaRPr lang="en-US" sz="1800" dirty="0" smtClean="0"/>
          </a:p>
          <a:p>
            <a:endParaRPr lang="en-US" sz="2400" dirty="0" smtClean="0"/>
          </a:p>
        </p:txBody>
      </p:sp>
      <p:sp>
        <p:nvSpPr>
          <p:cNvPr id="5" name="Shape 122"/>
          <p:cNvSpPr txBox="1"/>
          <p:nvPr/>
        </p:nvSpPr>
        <p:spPr>
          <a:xfrm>
            <a:off x="379402" y="582087"/>
            <a:ext cx="8269200" cy="714781"/>
          </a:xfrm>
          <a:prstGeom prst="rect">
            <a:avLst/>
          </a:prstGeom>
          <a:noFill/>
          <a:ln>
            <a:noFill/>
          </a:ln>
        </p:spPr>
        <p:txBody>
          <a:bodyPr lIns="91425" tIns="91425" rIns="91425" bIns="91425" anchor="t" anchorCtr="0">
            <a:noAutofit/>
          </a:bodyPr>
          <a:lstStyle/>
          <a:p>
            <a:pPr algn="ctr"/>
            <a:r>
              <a:rPr lang="en-US" sz="3600" dirty="0"/>
              <a:t>Selectors, Properties, and Values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4678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46304" y="1645078"/>
            <a:ext cx="8845296"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400" dirty="0"/>
              <a:t>F</a:t>
            </a:r>
            <a:r>
              <a:rPr lang="en-US" sz="2400" dirty="0" smtClean="0"/>
              <a:t>ile saved </a:t>
            </a:r>
            <a:r>
              <a:rPr lang="en-US" sz="2400" dirty="0"/>
              <a:t>as “</a:t>
            </a:r>
            <a:r>
              <a:rPr lang="en-US" sz="2400" dirty="0" err="1"/>
              <a:t>style.css</a:t>
            </a:r>
            <a:r>
              <a:rPr lang="en-US" sz="2400" dirty="0"/>
              <a:t>” in </a:t>
            </a:r>
            <a:r>
              <a:rPr lang="en-US" sz="2400" dirty="0" smtClean="0"/>
              <a:t>same </a:t>
            </a:r>
            <a:r>
              <a:rPr lang="en-US" sz="2400" dirty="0"/>
              <a:t>directory as </a:t>
            </a:r>
            <a:r>
              <a:rPr lang="en-US" sz="2400" dirty="0" smtClean="0"/>
              <a:t>HTML page</a:t>
            </a:r>
          </a:p>
          <a:p>
            <a:pPr marL="342900" indent="-342900">
              <a:buFont typeface="Arial" charset="0"/>
              <a:buChar char="•"/>
            </a:pPr>
            <a:r>
              <a:rPr lang="en-US" sz="2400" dirty="0" smtClean="0"/>
              <a:t>C</a:t>
            </a:r>
            <a:r>
              <a:rPr lang="en-US" sz="2400" dirty="0" smtClean="0"/>
              <a:t>an </a:t>
            </a:r>
            <a:r>
              <a:rPr lang="en-US" sz="2400" dirty="0"/>
              <a:t>be linked to </a:t>
            </a:r>
            <a:r>
              <a:rPr lang="en-US" sz="2400" dirty="0" smtClean="0"/>
              <a:t>in </a:t>
            </a:r>
            <a:r>
              <a:rPr lang="en-US" sz="2400" dirty="0"/>
              <a:t>HTML like this:</a:t>
            </a:r>
          </a:p>
          <a:p>
            <a:endParaRPr lang="en-US" sz="2400" dirty="0" smtClean="0"/>
          </a:p>
          <a:p>
            <a:r>
              <a:rPr lang="en-US" sz="2400" dirty="0" smtClean="0"/>
              <a:t>&lt;!</a:t>
            </a:r>
            <a:r>
              <a:rPr lang="en-US" sz="2400" dirty="0"/>
              <a:t>DOCTYPE html&gt; </a:t>
            </a:r>
            <a:endParaRPr lang="en-US" sz="2400" dirty="0" smtClean="0"/>
          </a:p>
          <a:p>
            <a:r>
              <a:rPr lang="en-US" sz="2400" dirty="0" smtClean="0"/>
              <a:t>  &lt;</a:t>
            </a:r>
            <a:r>
              <a:rPr lang="en-US" sz="2400" dirty="0"/>
              <a:t>html&gt; </a:t>
            </a:r>
            <a:endParaRPr lang="en-US" sz="2400" dirty="0" smtClean="0"/>
          </a:p>
          <a:p>
            <a:r>
              <a:rPr lang="en-US" sz="2400" dirty="0" smtClean="0"/>
              <a:t>      &lt;</a:t>
            </a:r>
            <a:r>
              <a:rPr lang="en-US" sz="2400" dirty="0"/>
              <a:t>head&gt; </a:t>
            </a:r>
            <a:endParaRPr lang="en-US" sz="2400" dirty="0" smtClean="0"/>
          </a:p>
          <a:p>
            <a:r>
              <a:rPr lang="en-US" sz="2400" dirty="0" smtClean="0"/>
              <a:t>        &lt;</a:t>
            </a:r>
            <a:r>
              <a:rPr lang="en-US" sz="2400" dirty="0"/>
              <a:t>title&gt;CSS Example&lt;/title&gt; </a:t>
            </a:r>
            <a:endParaRPr lang="en-US" sz="2400" dirty="0" smtClean="0"/>
          </a:p>
          <a:p>
            <a:r>
              <a:rPr lang="en-US" sz="2400" dirty="0" smtClean="0"/>
              <a:t>           &lt;</a:t>
            </a:r>
            <a:r>
              <a:rPr lang="en-US" sz="2400" dirty="0"/>
              <a:t>link </a:t>
            </a:r>
            <a:r>
              <a:rPr lang="en-US" sz="2400" dirty="0" err="1"/>
              <a:t>rel</a:t>
            </a:r>
            <a:r>
              <a:rPr lang="en-US" sz="2400" dirty="0"/>
              <a:t>="stylesheet" type="</a:t>
            </a:r>
            <a:r>
              <a:rPr lang="en-US" sz="2400" dirty="0" smtClean="0"/>
              <a:t>text/</a:t>
            </a:r>
            <a:r>
              <a:rPr lang="en-US" sz="2400" dirty="0" err="1" smtClean="0"/>
              <a:t>css</a:t>
            </a:r>
            <a:r>
              <a:rPr lang="en-US" sz="2400" dirty="0" smtClean="0"/>
              <a:t>” </a:t>
            </a:r>
            <a:r>
              <a:rPr lang="en-US" sz="2400" dirty="0" err="1" smtClean="0"/>
              <a:t>href</a:t>
            </a:r>
            <a:r>
              <a:rPr lang="en-US" sz="2400" dirty="0"/>
              <a:t>="</a:t>
            </a:r>
            <a:r>
              <a:rPr lang="en-US" sz="2400" dirty="0" err="1"/>
              <a:t>style.css</a:t>
            </a:r>
            <a:r>
              <a:rPr lang="en-US" sz="2400" dirty="0"/>
              <a:t>"&gt; ... </a:t>
            </a:r>
            <a:br>
              <a:rPr lang="en-US" sz="2400" dirty="0"/>
            </a:br>
            <a:endParaRPr lang="en-US" sz="2400" b="1" dirty="0"/>
          </a:p>
        </p:txBody>
      </p:sp>
      <p:sp>
        <p:nvSpPr>
          <p:cNvPr id="5" name="Shape 122"/>
          <p:cNvSpPr txBox="1"/>
          <p:nvPr/>
        </p:nvSpPr>
        <p:spPr>
          <a:xfrm>
            <a:off x="379402" y="582087"/>
            <a:ext cx="8269200" cy="714781"/>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Linking to External Style Sheets</a:t>
            </a: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728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37160" y="939478"/>
            <a:ext cx="8854440"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err="1" smtClean="0"/>
              <a:t>px</a:t>
            </a:r>
            <a:r>
              <a:rPr lang="en-US" sz="2000" dirty="0"/>
              <a:t> (such as font-size: </a:t>
            </a:r>
            <a:r>
              <a:rPr lang="en-US" sz="2000" dirty="0" smtClean="0"/>
              <a:t>14px</a:t>
            </a:r>
            <a:r>
              <a:rPr lang="en-US" sz="2000" dirty="0"/>
              <a:t>) </a:t>
            </a:r>
            <a:r>
              <a:rPr lang="en-US" sz="2000" dirty="0"/>
              <a:t>=</a:t>
            </a:r>
            <a:r>
              <a:rPr lang="en-US" sz="2000" dirty="0" smtClean="0"/>
              <a:t> </a:t>
            </a:r>
            <a:r>
              <a:rPr lang="en-US" sz="2000" dirty="0"/>
              <a:t>unit for </a:t>
            </a:r>
            <a:r>
              <a:rPr lang="en-US" sz="2000" dirty="0" smtClean="0"/>
              <a:t>pixels</a:t>
            </a:r>
            <a:endParaRPr lang="en-US" sz="2000" b="1" dirty="0"/>
          </a:p>
          <a:p>
            <a:pPr marL="342900" indent="-342900">
              <a:buFont typeface="Arial" charset="0"/>
              <a:buChar char="•"/>
            </a:pPr>
            <a:r>
              <a:rPr lang="en-US" sz="2000" b="1" dirty="0" err="1"/>
              <a:t>em</a:t>
            </a:r>
            <a:r>
              <a:rPr lang="en-US" sz="2000" dirty="0"/>
              <a:t> (such as font-size: </a:t>
            </a:r>
            <a:r>
              <a:rPr lang="en-US" sz="2000" dirty="0" smtClean="0"/>
              <a:t>4em</a:t>
            </a:r>
            <a:r>
              <a:rPr lang="en-US" sz="2000" dirty="0"/>
              <a:t>) </a:t>
            </a:r>
            <a:r>
              <a:rPr lang="en-US" sz="2000" dirty="0"/>
              <a:t>=</a:t>
            </a:r>
            <a:r>
              <a:rPr lang="en-US" sz="2000" dirty="0" smtClean="0"/>
              <a:t> </a:t>
            </a:r>
            <a:r>
              <a:rPr lang="en-US" sz="2000" dirty="0"/>
              <a:t>unit for </a:t>
            </a:r>
            <a:r>
              <a:rPr lang="en-US" sz="2000" dirty="0" smtClean="0"/>
              <a:t>calculated </a:t>
            </a:r>
            <a:r>
              <a:rPr lang="en-US" sz="2000" dirty="0"/>
              <a:t>size </a:t>
            </a:r>
            <a:r>
              <a:rPr lang="en-US" sz="2000" dirty="0" smtClean="0"/>
              <a:t>of font</a:t>
            </a:r>
            <a:endParaRPr lang="en-US" sz="2000" dirty="0"/>
          </a:p>
          <a:p>
            <a:pPr marL="342900" indent="-342900">
              <a:buFont typeface="Arial" charset="0"/>
              <a:buChar char="•"/>
            </a:pPr>
            <a:r>
              <a:rPr lang="en-US" sz="2000" b="1" dirty="0" err="1"/>
              <a:t>pt</a:t>
            </a:r>
            <a:r>
              <a:rPr lang="en-US" sz="2000" dirty="0"/>
              <a:t> (such as font-size: </a:t>
            </a:r>
            <a:r>
              <a:rPr lang="en-US" sz="2000" dirty="0" smtClean="0"/>
              <a:t>12pt</a:t>
            </a:r>
            <a:r>
              <a:rPr lang="en-US" sz="2000" dirty="0"/>
              <a:t>) </a:t>
            </a:r>
            <a:r>
              <a:rPr lang="en-US" sz="2000" dirty="0" smtClean="0"/>
              <a:t>= </a:t>
            </a:r>
            <a:r>
              <a:rPr lang="en-US" sz="2000" dirty="0" smtClean="0"/>
              <a:t>unit </a:t>
            </a:r>
            <a:r>
              <a:rPr lang="en-US" sz="2000" dirty="0"/>
              <a:t>for points, </a:t>
            </a:r>
            <a:r>
              <a:rPr lang="en-US" sz="2000" dirty="0" smtClean="0"/>
              <a:t>measurements </a:t>
            </a:r>
            <a:r>
              <a:rPr lang="en-US" sz="2000" dirty="0"/>
              <a:t>in printed </a:t>
            </a:r>
            <a:r>
              <a:rPr lang="en-US" sz="2000" dirty="0" smtClean="0"/>
              <a:t>media</a:t>
            </a:r>
            <a:endParaRPr lang="en-US" sz="2000" dirty="0"/>
          </a:p>
          <a:p>
            <a:pPr marL="342900" indent="-342900">
              <a:buFont typeface="Arial" charset="0"/>
              <a:buChar char="•"/>
            </a:pPr>
            <a:r>
              <a:rPr lang="en-US" sz="2000" b="1" dirty="0"/>
              <a:t>%</a:t>
            </a:r>
            <a:r>
              <a:rPr lang="en-US" sz="2000" dirty="0"/>
              <a:t> (such as width: 80%) </a:t>
            </a:r>
            <a:r>
              <a:rPr lang="en-US" sz="2000" dirty="0"/>
              <a:t>=</a:t>
            </a:r>
            <a:r>
              <a:rPr lang="en-US" sz="2000" dirty="0" smtClean="0"/>
              <a:t> </a:t>
            </a:r>
            <a:r>
              <a:rPr lang="en-US" sz="2000" dirty="0"/>
              <a:t>unit </a:t>
            </a:r>
            <a:r>
              <a:rPr lang="en-US" sz="2000" dirty="0" smtClean="0"/>
              <a:t>for </a:t>
            </a:r>
            <a:r>
              <a:rPr lang="en-US" sz="2000" dirty="0" smtClean="0"/>
              <a:t>percentages</a:t>
            </a:r>
            <a:endParaRPr lang="en-US" sz="2000" dirty="0" smtClean="0"/>
          </a:p>
          <a:p>
            <a:pPr marL="342900" indent="-342900">
              <a:buFont typeface="Arial" charset="0"/>
              <a:buChar char="•"/>
            </a:pPr>
            <a:r>
              <a:rPr lang="en-US" sz="2000" dirty="0" smtClean="0"/>
              <a:t>Other </a:t>
            </a:r>
            <a:r>
              <a:rPr lang="en-US" sz="2000" dirty="0"/>
              <a:t>units include </a:t>
            </a:r>
            <a:r>
              <a:rPr lang="en-US" sz="2000" b="1" dirty="0"/>
              <a:t>pc</a:t>
            </a:r>
            <a:r>
              <a:rPr lang="en-US" sz="2000" dirty="0"/>
              <a:t> (picas), </a:t>
            </a:r>
            <a:r>
              <a:rPr lang="en-US" sz="2000" b="1" dirty="0"/>
              <a:t>cm</a:t>
            </a:r>
            <a:r>
              <a:rPr lang="en-US" sz="2000" dirty="0"/>
              <a:t> (centimeters), </a:t>
            </a:r>
            <a:r>
              <a:rPr lang="en-US" sz="2000" b="1" dirty="0"/>
              <a:t>mm</a:t>
            </a:r>
            <a:r>
              <a:rPr lang="en-US" sz="2000" dirty="0"/>
              <a:t> (millimeters) and </a:t>
            </a:r>
            <a:r>
              <a:rPr lang="en-US" sz="2000" b="1" dirty="0" smtClean="0"/>
              <a:t>in </a:t>
            </a:r>
            <a:r>
              <a:rPr lang="en-US" sz="2000" dirty="0" smtClean="0"/>
              <a:t>(</a:t>
            </a:r>
            <a:r>
              <a:rPr lang="en-US" sz="2000" dirty="0"/>
              <a:t>inches</a:t>
            </a:r>
            <a:r>
              <a:rPr lang="en-US" sz="2000" dirty="0" smtClean="0"/>
              <a:t>)</a:t>
            </a:r>
            <a:endParaRPr lang="en-US" sz="2000" dirty="0"/>
          </a:p>
          <a:p>
            <a:r>
              <a:rPr lang="en-US" sz="2000" dirty="0" smtClean="0"/>
              <a:t>Example: </a:t>
            </a:r>
            <a:r>
              <a:rPr lang="en-US" sz="2000" dirty="0">
                <a:effectLst>
                  <a:glow rad="228600">
                    <a:schemeClr val="accent5">
                      <a:satMod val="175000"/>
                      <a:alpha val="40000"/>
                    </a:schemeClr>
                  </a:glow>
                </a:effectLst>
              </a:rPr>
              <a:t>body</a:t>
            </a:r>
            <a:r>
              <a:rPr lang="en-US" sz="2000" dirty="0">
                <a:effectLst>
                  <a:glow rad="228600">
                    <a:schemeClr val="accent5">
                      <a:satMod val="175000"/>
                      <a:alpha val="40000"/>
                    </a:schemeClr>
                  </a:glow>
                </a:effectLst>
              </a:rPr>
              <a:t> </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font-size</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14px</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color</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navy</a:t>
            </a:r>
            <a:r>
              <a:rPr lang="en-US" sz="2000" dirty="0">
                <a:effectLst>
                  <a:glow rad="228600">
                    <a:schemeClr val="accent5">
                      <a:satMod val="175000"/>
                      <a:alpha val="40000"/>
                    </a:schemeClr>
                  </a:glow>
                </a:effectLst>
              </a:rPr>
              <a:t>;</a:t>
            </a:r>
            <a:r>
              <a:rPr lang="en-US" sz="2000" dirty="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r>
              <a:rPr lang="en-US" sz="2000" dirty="0">
                <a:effectLst>
                  <a:glow rad="228600">
                    <a:schemeClr val="accent5">
                      <a:satMod val="175000"/>
                      <a:alpha val="40000"/>
                    </a:schemeClr>
                  </a:glow>
                </a:effectLst>
              </a:rPr>
              <a:t> </a:t>
            </a:r>
            <a:r>
              <a:rPr lang="en-US" sz="2000" dirty="0" smtClean="0">
                <a:effectLst>
                  <a:glow rad="228600">
                    <a:schemeClr val="accent5">
                      <a:satMod val="175000"/>
                      <a:alpha val="40000"/>
                    </a:schemeClr>
                  </a:glow>
                </a:effectLst>
              </a:rPr>
              <a:t>                }</a:t>
            </a:r>
            <a:endParaRPr lang="en-US" sz="2000" dirty="0" smtClean="0">
              <a:effectLst>
                <a:glow rad="228600">
                  <a:schemeClr val="accent5">
                    <a:satMod val="175000"/>
                    <a:alpha val="40000"/>
                  </a:schemeClr>
                </a:glow>
              </a:effectLst>
            </a:endParaRPr>
          </a:p>
          <a:p>
            <a:pPr algn="ctr"/>
            <a:r>
              <a:rPr lang="en-US" sz="2000" dirty="0" smtClean="0"/>
              <a:t>When </a:t>
            </a:r>
            <a:r>
              <a:rPr lang="en-US" sz="2000" dirty="0" smtClean="0"/>
              <a:t>value </a:t>
            </a:r>
            <a:r>
              <a:rPr lang="en-US" sz="2000" dirty="0"/>
              <a:t>is </a:t>
            </a:r>
            <a:r>
              <a:rPr lang="en-US" sz="2000" b="1" dirty="0"/>
              <a:t>zero</a:t>
            </a:r>
            <a:r>
              <a:rPr lang="en-US" sz="2000" dirty="0"/>
              <a:t>, you do not need to </a:t>
            </a:r>
            <a:r>
              <a:rPr lang="en-US" sz="2000" dirty="0" smtClean="0"/>
              <a:t>specify </a:t>
            </a:r>
            <a:r>
              <a:rPr lang="en-US" sz="2000" dirty="0"/>
              <a:t>a </a:t>
            </a:r>
            <a:r>
              <a:rPr lang="en-US" sz="2000" dirty="0" smtClean="0"/>
              <a:t>unit </a:t>
            </a:r>
          </a:p>
          <a:p>
            <a:pPr algn="ctr"/>
            <a:r>
              <a:rPr lang="en-US" sz="2000" dirty="0"/>
              <a:t>T</a:t>
            </a:r>
            <a:r>
              <a:rPr lang="en-US" sz="2000" dirty="0" smtClean="0"/>
              <a:t>o </a:t>
            </a:r>
            <a:r>
              <a:rPr lang="en-US" sz="2000" dirty="0"/>
              <a:t>specify no border, it would be border: </a:t>
            </a:r>
            <a:r>
              <a:rPr lang="en-US" sz="2000" dirty="0" smtClean="0"/>
              <a:t>0</a:t>
            </a:r>
            <a:endParaRPr lang="en-US" sz="2000" dirty="0"/>
          </a:p>
          <a:p>
            <a:endParaRPr lang="en-US" sz="2400" dirty="0" smtClean="0"/>
          </a:p>
          <a:p>
            <a:endParaRPr lang="en-US" sz="2400" dirty="0" smtClean="0"/>
          </a:p>
        </p:txBody>
      </p:sp>
      <p:sp>
        <p:nvSpPr>
          <p:cNvPr id="5" name="Shape 122"/>
          <p:cNvSpPr txBox="1"/>
          <p:nvPr/>
        </p:nvSpPr>
        <p:spPr>
          <a:xfrm>
            <a:off x="461464" y="358844"/>
            <a:ext cx="8269200" cy="714781"/>
          </a:xfrm>
          <a:prstGeom prst="rect">
            <a:avLst/>
          </a:prstGeom>
          <a:noFill/>
          <a:ln>
            <a:noFill/>
          </a:ln>
        </p:spPr>
        <p:txBody>
          <a:bodyPr lIns="91425" tIns="91425" rIns="91425" bIns="91425" anchor="t" anchorCtr="0">
            <a:noAutofit/>
          </a:bodyPr>
          <a:lstStyle/>
          <a:p>
            <a:pPr algn="ctr"/>
            <a:r>
              <a:rPr lang="en-US" sz="3600" dirty="0" smtClean="0"/>
              <a:t>Length and Percentages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376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342900" lvl="0" indent="-342900">
              <a:buFont typeface="Arial" charset="0"/>
              <a:buChar char="•"/>
            </a:pPr>
            <a:r>
              <a:rPr lang="en-US" sz="2800" dirty="0" smtClean="0">
                <a:solidFill>
                  <a:schemeClr val="dk1"/>
                </a:solidFill>
                <a:latin typeface="Calibri"/>
                <a:ea typeface="Calibri"/>
                <a:cs typeface="Calibri"/>
                <a:sym typeface="Calibri"/>
              </a:rPr>
              <a:t>What is programming?</a:t>
            </a:r>
          </a:p>
          <a:p>
            <a:pPr marL="342900" lvl="0" indent="-342900">
              <a:buFont typeface="Arial" charset="0"/>
              <a:buChar char="•"/>
            </a:pPr>
            <a:r>
              <a:rPr lang="en-US" sz="2800" dirty="0" smtClean="0">
                <a:solidFill>
                  <a:schemeClr val="dk1"/>
                </a:solidFill>
                <a:latin typeface="Calibri"/>
                <a:ea typeface="Calibri"/>
                <a:cs typeface="Calibri"/>
                <a:sym typeface="Calibri"/>
              </a:rPr>
              <a:t>What is the difference between websites, web applications, and native applications (mobile or tablet)?</a:t>
            </a:r>
            <a:endParaRPr lang="en-US" sz="2800" dirty="0" smtClean="0">
              <a:solidFill>
                <a:schemeClr val="dk1"/>
              </a:solidFill>
              <a:latin typeface="Calibri"/>
              <a:ea typeface="Calibri"/>
              <a:cs typeface="Calibri"/>
              <a:sym typeface="Calibri"/>
            </a:endParaRPr>
          </a:p>
          <a:p>
            <a:pPr marL="342900" lvl="0" indent="-342900">
              <a:buFont typeface="Arial" charset="0"/>
              <a:buChar char="•"/>
            </a:pPr>
            <a:r>
              <a:rPr lang="en-US" sz="2800" dirty="0" smtClean="0">
                <a:solidFill>
                  <a:schemeClr val="dk1"/>
                </a:solidFill>
                <a:latin typeface="Calibri"/>
                <a:ea typeface="Calibri"/>
                <a:cs typeface="Calibri"/>
                <a:sym typeface="Calibri"/>
              </a:rPr>
              <a:t>W</a:t>
            </a:r>
            <a:r>
              <a:rPr lang="en-US" sz="2800" dirty="0" smtClean="0">
                <a:solidFill>
                  <a:schemeClr val="dk1"/>
                </a:solidFill>
                <a:latin typeface="Calibri"/>
                <a:ea typeface="Calibri"/>
                <a:cs typeface="Calibri"/>
                <a:sym typeface="Calibri"/>
              </a:rPr>
              <a:t>hat is Front End Engineering vs. Back End Engineering?</a:t>
            </a:r>
          </a:p>
          <a:p>
            <a:pPr lvl="0"/>
            <a:endParaRPr sz="28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dirty="0" smtClean="0">
                <a:latin typeface="Calibri"/>
                <a:ea typeface="Calibri"/>
                <a:cs typeface="Calibri"/>
                <a:sym typeface="Calibri"/>
              </a:rPr>
              <a:t>Background Questions</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1427208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000" dirty="0" smtClean="0"/>
              <a:t>Use</a:t>
            </a:r>
            <a:r>
              <a:rPr lang="en-US" sz="2000" dirty="0" smtClean="0"/>
              <a:t> predefined name,</a:t>
            </a:r>
            <a:r>
              <a:rPr lang="en-US" sz="2000" dirty="0"/>
              <a:t> </a:t>
            </a:r>
            <a:r>
              <a:rPr lang="en-US" sz="2000" dirty="0" smtClean="0"/>
              <a:t>RGB </a:t>
            </a:r>
            <a:r>
              <a:rPr lang="en-US" sz="2000" dirty="0" smtClean="0"/>
              <a:t>value, </a:t>
            </a:r>
            <a:r>
              <a:rPr lang="en-US" sz="2000" dirty="0"/>
              <a:t>or </a:t>
            </a:r>
            <a:r>
              <a:rPr lang="en-US" sz="2000" dirty="0" smtClean="0"/>
              <a:t>hex</a:t>
            </a:r>
            <a:r>
              <a:rPr lang="en-US" sz="2000" dirty="0"/>
              <a:t> </a:t>
            </a:r>
            <a:r>
              <a:rPr lang="en-US" sz="2000" dirty="0" smtClean="0"/>
              <a:t>code</a:t>
            </a:r>
            <a:endParaRPr lang="en-US" sz="2000" dirty="0"/>
          </a:p>
          <a:p>
            <a:endParaRPr lang="en-US" sz="2000" dirty="0" smtClean="0"/>
          </a:p>
          <a:p>
            <a:r>
              <a:rPr lang="en-US" sz="2000" b="1" dirty="0" smtClean="0"/>
              <a:t>Name</a:t>
            </a:r>
            <a:r>
              <a:rPr lang="en-US" sz="2000" dirty="0" smtClean="0"/>
              <a:t>: </a:t>
            </a:r>
            <a:r>
              <a:rPr lang="en-US" sz="2000" dirty="0" smtClean="0"/>
              <a:t>aqua</a:t>
            </a:r>
            <a:r>
              <a:rPr lang="en-US" sz="2000" dirty="0"/>
              <a:t>, black, blue, fuchsia, gray, green</a:t>
            </a:r>
            <a:r>
              <a:rPr lang="en-US" sz="2000" dirty="0" smtClean="0"/>
              <a:t>, </a:t>
            </a:r>
            <a:r>
              <a:rPr lang="en-US" sz="2000" dirty="0" smtClean="0"/>
              <a:t>red, yellow, etc.</a:t>
            </a:r>
          </a:p>
          <a:p>
            <a:endParaRPr lang="en-US" sz="2000" dirty="0" smtClean="0"/>
          </a:p>
          <a:p>
            <a:r>
              <a:rPr lang="en-US" sz="2000" b="1" dirty="0" smtClean="0"/>
              <a:t>RGB</a:t>
            </a:r>
            <a:r>
              <a:rPr lang="en-US" sz="2000" dirty="0" smtClean="0"/>
              <a:t>: (red/green/blue) values of </a:t>
            </a:r>
            <a:r>
              <a:rPr lang="en-US" sz="2000" dirty="0" smtClean="0"/>
              <a:t>combinations </a:t>
            </a:r>
            <a:r>
              <a:rPr lang="en-US" sz="2000" dirty="0" smtClean="0"/>
              <a:t>between </a:t>
            </a:r>
            <a:r>
              <a:rPr lang="en-US" sz="2000" dirty="0"/>
              <a:t>0 </a:t>
            </a:r>
            <a:r>
              <a:rPr lang="en-US" sz="2000" dirty="0" smtClean="0"/>
              <a:t>and </a:t>
            </a:r>
            <a:r>
              <a:rPr lang="en-US" sz="2000" dirty="0" smtClean="0"/>
              <a:t>255 </a:t>
            </a:r>
          </a:p>
          <a:p>
            <a:r>
              <a:rPr lang="en-US" sz="2000" dirty="0" smtClean="0"/>
              <a:t>0 = lowest </a:t>
            </a:r>
            <a:r>
              <a:rPr lang="en-US" sz="2000" dirty="0"/>
              <a:t>level (no </a:t>
            </a:r>
            <a:r>
              <a:rPr lang="en-US" sz="2000" dirty="0" smtClean="0"/>
              <a:t>red) ⎯</a:t>
            </a:r>
            <a:r>
              <a:rPr lang="en-US" sz="2000" dirty="0"/>
              <a:t> </a:t>
            </a:r>
            <a:r>
              <a:rPr lang="en-US" sz="2000" dirty="0" smtClean="0"/>
              <a:t>255 = </a:t>
            </a:r>
            <a:r>
              <a:rPr lang="en-US" sz="2000" dirty="0"/>
              <a:t>highest level (full </a:t>
            </a:r>
            <a:r>
              <a:rPr lang="en-US" sz="2000" dirty="0" smtClean="0"/>
              <a:t>red) </a:t>
            </a:r>
            <a:endParaRPr lang="en-US" sz="2000" dirty="0" smtClean="0"/>
          </a:p>
          <a:p>
            <a:r>
              <a:rPr lang="en-US" sz="2000" i="1" dirty="0" smtClean="0"/>
              <a:t>Example:</a:t>
            </a:r>
            <a:r>
              <a:rPr lang="en-US" sz="2000" dirty="0" smtClean="0"/>
              <a:t> </a:t>
            </a:r>
            <a:r>
              <a:rPr lang="hu-HU" sz="2000" dirty="0" err="1"/>
              <a:t>rgb</a:t>
            </a:r>
            <a:r>
              <a:rPr lang="hu-HU" sz="2000" dirty="0"/>
              <a:t>(255,0,0)</a:t>
            </a:r>
          </a:p>
          <a:p>
            <a:r>
              <a:rPr lang="hu-HU" sz="2000" dirty="0" err="1"/>
              <a:t>rgb</a:t>
            </a:r>
            <a:r>
              <a:rPr lang="hu-HU" sz="2000" dirty="0"/>
              <a:t>(100%,0%,0</a:t>
            </a:r>
            <a:r>
              <a:rPr lang="hu-HU" sz="2000" dirty="0" smtClean="0"/>
              <a:t>%)</a:t>
            </a:r>
          </a:p>
          <a:p>
            <a:endParaRPr lang="en-US" sz="2000" dirty="0" smtClean="0"/>
          </a:p>
          <a:p>
            <a:r>
              <a:rPr lang="en-US" sz="2000" b="1" dirty="0" smtClean="0"/>
              <a:t>Hex </a:t>
            </a:r>
            <a:r>
              <a:rPr lang="en-US" sz="2000" b="1" dirty="0" smtClean="0"/>
              <a:t>code</a:t>
            </a:r>
            <a:r>
              <a:rPr lang="en-US" sz="2000" dirty="0" smtClean="0"/>
              <a:t>: </a:t>
            </a:r>
            <a:r>
              <a:rPr lang="en-US" sz="2000" dirty="0" smtClean="0"/>
              <a:t>starts </a:t>
            </a:r>
            <a:r>
              <a:rPr lang="en-US" sz="2000" dirty="0" smtClean="0"/>
              <a:t>with a </a:t>
            </a:r>
            <a:r>
              <a:rPr lang="en-US" sz="2000" dirty="0"/>
              <a:t>hash character </a:t>
            </a:r>
            <a:r>
              <a:rPr lang="en-US" sz="2000" dirty="0" smtClean="0"/>
              <a:t>(</a:t>
            </a:r>
            <a:r>
              <a:rPr lang="en-US" sz="2000" b="1" dirty="0" smtClean="0"/>
              <a:t>#</a:t>
            </a:r>
            <a:r>
              <a:rPr lang="en-US" sz="2000" dirty="0" smtClean="0"/>
              <a:t>) + can </a:t>
            </a:r>
            <a:r>
              <a:rPr lang="en-US" sz="2000" dirty="0"/>
              <a:t>be three or six digits in length. </a:t>
            </a:r>
            <a:endParaRPr lang="en-US" sz="2000" dirty="0" smtClean="0"/>
          </a:p>
          <a:p>
            <a:r>
              <a:rPr lang="en-US" sz="2000" i="1" dirty="0" smtClean="0"/>
              <a:t>Example:</a:t>
            </a:r>
            <a:r>
              <a:rPr lang="en-US" sz="2000" dirty="0" smtClean="0"/>
              <a:t> </a:t>
            </a:r>
            <a:r>
              <a:rPr lang="hu-HU" sz="2000" dirty="0"/>
              <a:t>#</a:t>
            </a:r>
            <a:r>
              <a:rPr lang="hu-HU" sz="2000" dirty="0" smtClean="0"/>
              <a:t>ff0000</a:t>
            </a:r>
          </a:p>
          <a:p>
            <a:r>
              <a:rPr lang="hu-HU" sz="2000" dirty="0" smtClean="0"/>
              <a:t>#</a:t>
            </a:r>
            <a:r>
              <a:rPr lang="hu-HU" sz="2000" dirty="0"/>
              <a:t>f00</a:t>
            </a:r>
          </a:p>
          <a:p>
            <a:endParaRPr lang="en-US" sz="2000" dirty="0" smtClean="0"/>
          </a:p>
          <a:p>
            <a:endParaRPr lang="hu-HU" sz="2400" dirty="0"/>
          </a:p>
          <a:p>
            <a:endParaRPr lang="en-US" sz="24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Colors</a:t>
            </a:r>
            <a:endParaRPr lang="en-US" sz="3600" dirty="0"/>
          </a:p>
        </p:txBody>
      </p:sp>
    </p:spTree>
    <p:extLst>
      <p:ext uri="{BB962C8B-B14F-4D97-AF65-F5344CB8AC3E}">
        <p14:creationId xmlns:p14="http://schemas.microsoft.com/office/powerpoint/2010/main" val="1678639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r>
              <a:rPr lang="en-US" sz="1600" dirty="0" smtClean="0"/>
              <a:t>Green </a:t>
            </a:r>
            <a:r>
              <a:rPr lang="en-US" sz="1600" dirty="0"/>
              <a:t>text </a:t>
            </a:r>
            <a:r>
              <a:rPr lang="en-US" sz="1600" dirty="0" smtClean="0"/>
              <a:t>on a yellow background could </a:t>
            </a:r>
            <a:r>
              <a:rPr lang="en-US" sz="1600" dirty="0"/>
              <a:t>look like this</a:t>
            </a:r>
            <a:r>
              <a:rPr lang="en-US" sz="1600" dirty="0" smtClean="0"/>
              <a:t>:</a:t>
            </a:r>
          </a:p>
          <a:p>
            <a:r>
              <a:rPr lang="en-US" sz="1600" dirty="0" smtClean="0">
                <a:effectLst>
                  <a:glow rad="228600">
                    <a:schemeClr val="accent5">
                      <a:satMod val="175000"/>
                      <a:alpha val="40000"/>
                    </a:schemeClr>
                  </a:glow>
                </a:effectLst>
              </a:rPr>
              <a:t>h1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color</a:t>
            </a:r>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green;</a:t>
            </a:r>
            <a:r>
              <a:rPr lang="en-US" sz="1600" dirty="0" smtClean="0">
                <a:effectLst>
                  <a:glow rad="228600">
                    <a:schemeClr val="accent5">
                      <a:satMod val="175000"/>
                      <a:alpha val="40000"/>
                    </a:schemeClr>
                  </a:glow>
                </a:effectLst>
              </a:rPr>
              <a:t> </a:t>
            </a:r>
          </a:p>
          <a:p>
            <a:r>
              <a:rPr lang="en-US" sz="1600" b="1" dirty="0" smtClean="0">
                <a:effectLst>
                  <a:glow rad="228600">
                    <a:schemeClr val="accent5">
                      <a:satMod val="175000"/>
                      <a:alpha val="40000"/>
                    </a:schemeClr>
                  </a:glow>
                </a:effectLst>
              </a:rPr>
              <a:t>background-color</a:t>
            </a:r>
            <a:r>
              <a:rPr lang="en-US" sz="1600" b="1" dirty="0">
                <a:effectLst>
                  <a:glow rad="228600">
                    <a:schemeClr val="accent5">
                      <a:satMod val="175000"/>
                      <a:alpha val="40000"/>
                    </a:schemeClr>
                  </a:glow>
                </a:effectLst>
              </a:rPr>
              <a:t>: </a:t>
            </a:r>
            <a:r>
              <a:rPr lang="en-US" sz="1600" b="1" dirty="0" smtClean="0">
                <a:effectLst>
                  <a:glow rad="228600">
                    <a:schemeClr val="accent5">
                      <a:satMod val="175000"/>
                      <a:alpha val="40000"/>
                    </a:schemeClr>
                  </a:glow>
                </a:effectLst>
              </a:rPr>
              <a:t>yellow;</a:t>
            </a:r>
            <a:r>
              <a:rPr lang="en-US" sz="1600" dirty="0" smtClean="0">
                <a:effectLst>
                  <a:glow rad="228600">
                    <a:schemeClr val="accent5">
                      <a:satMod val="175000"/>
                      <a:alpha val="40000"/>
                    </a:schemeClr>
                  </a:glow>
                </a:effectLst>
              </a:rPr>
              <a:t> </a:t>
            </a:r>
          </a:p>
          <a:p>
            <a:r>
              <a:rPr lang="en-US" sz="1600" dirty="0" smtClean="0">
                <a:effectLst>
                  <a:glow rad="228600">
                    <a:schemeClr val="accent5">
                      <a:satMod val="175000"/>
                      <a:alpha val="40000"/>
                    </a:schemeClr>
                  </a:glow>
                </a:effectLst>
              </a:rPr>
              <a:t>} </a:t>
            </a:r>
          </a:p>
          <a:p>
            <a:endParaRPr lang="en-US" sz="1600" dirty="0" smtClean="0"/>
          </a:p>
          <a:p>
            <a:r>
              <a:rPr lang="en-US" sz="1600" dirty="0" smtClean="0"/>
              <a:t>You can apply </a:t>
            </a:r>
            <a:r>
              <a:rPr lang="en-US" sz="1600" dirty="0" smtClean="0"/>
              <a:t>color</a:t>
            </a:r>
            <a:r>
              <a:rPr lang="en-US" sz="1600" dirty="0"/>
              <a:t> and </a:t>
            </a:r>
            <a:r>
              <a:rPr lang="en-US" sz="1600" dirty="0" smtClean="0"/>
              <a:t>background</a:t>
            </a:r>
            <a:r>
              <a:rPr lang="en-US" sz="1600" dirty="0"/>
              <a:t> properties to most HTML </a:t>
            </a:r>
            <a:r>
              <a:rPr lang="en-US" sz="1600" dirty="0" smtClean="0"/>
              <a:t>elements: </a:t>
            </a:r>
          </a:p>
          <a:p>
            <a:r>
              <a:rPr lang="en-US" sz="1600" dirty="0" smtClean="0">
                <a:effectLst>
                  <a:glow rad="228600">
                    <a:schemeClr val="accent5">
                      <a:satMod val="175000"/>
                      <a:alpha val="40000"/>
                    </a:schemeClr>
                  </a:glow>
                </a:effectLst>
              </a:rPr>
              <a:t>body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font-size</a:t>
            </a:r>
            <a:r>
              <a:rPr lang="en-US" sz="1600" dirty="0">
                <a:effectLst>
                  <a:glow rad="228600">
                    <a:schemeClr val="accent5">
                      <a:satMod val="175000"/>
                      <a:alpha val="40000"/>
                    </a:schemeClr>
                  </a:glow>
                </a:effectLst>
              </a:rPr>
              <a:t>: 14px;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color</a:t>
            </a:r>
            <a:r>
              <a:rPr lang="en-US" sz="1600" dirty="0">
                <a:effectLst>
                  <a:glow rad="228600">
                    <a:schemeClr val="accent5">
                      <a:satMod val="175000"/>
                      <a:alpha val="40000"/>
                    </a:schemeClr>
                  </a:glow>
                </a:effectLst>
              </a:rPr>
              <a:t>: navy;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 </a:t>
            </a:r>
          </a:p>
          <a:p>
            <a:r>
              <a:rPr lang="en-US" sz="1600" dirty="0" smtClean="0">
                <a:effectLst>
                  <a:glow rad="228600">
                    <a:schemeClr val="accent5">
                      <a:satMod val="175000"/>
                      <a:alpha val="40000"/>
                    </a:schemeClr>
                  </a:glow>
                </a:effectLst>
              </a:rPr>
              <a:t>h1 </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color</a:t>
            </a:r>
            <a:r>
              <a:rPr lang="en-US" sz="1600" b="1" dirty="0">
                <a:effectLst>
                  <a:glow rad="228600">
                    <a:schemeClr val="accent5">
                      <a:satMod val="175000"/>
                      <a:alpha val="40000"/>
                    </a:schemeClr>
                  </a:glow>
                </a:effectLst>
              </a:rPr>
              <a:t>: #</a:t>
            </a:r>
            <a:r>
              <a:rPr lang="en-US" sz="1600" b="1" dirty="0" err="1">
                <a:effectLst>
                  <a:glow rad="228600">
                    <a:schemeClr val="accent5">
                      <a:satMod val="175000"/>
                      <a:alpha val="40000"/>
                    </a:schemeClr>
                  </a:glow>
                </a:effectLst>
              </a:rPr>
              <a:t>ffc</a:t>
            </a:r>
            <a:r>
              <a:rPr lang="en-US" sz="1600" b="1" dirty="0">
                <a:effectLst>
                  <a:glow rad="228600">
                    <a:schemeClr val="accent5">
                      <a:satMod val="175000"/>
                      <a:alpha val="40000"/>
                    </a:schemeClr>
                  </a:glow>
                </a:effectLst>
              </a:rPr>
              <a:t>;</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b="1" dirty="0" smtClean="0">
                <a:effectLst>
                  <a:glow rad="228600">
                    <a:schemeClr val="accent5">
                      <a:satMod val="175000"/>
                      <a:alpha val="40000"/>
                    </a:schemeClr>
                  </a:glow>
                </a:effectLst>
              </a:rPr>
              <a:t>background-color</a:t>
            </a:r>
            <a:r>
              <a:rPr lang="en-US" sz="1600" b="1" dirty="0">
                <a:effectLst>
                  <a:glow rad="228600">
                    <a:schemeClr val="accent5">
                      <a:satMod val="175000"/>
                      <a:alpha val="40000"/>
                    </a:schemeClr>
                  </a:glow>
                </a:effectLst>
              </a:rPr>
              <a:t>: #009;</a:t>
            </a:r>
            <a:r>
              <a:rPr lang="en-US" sz="1600" dirty="0">
                <a:effectLst>
                  <a:glow rad="228600">
                    <a:schemeClr val="accent5">
                      <a:satMod val="175000"/>
                      <a:alpha val="40000"/>
                    </a:schemeClr>
                  </a:glow>
                </a:effectLst>
              </a:rPr>
              <a:t> </a:t>
            </a:r>
            <a:endParaRPr lang="en-US" sz="1600" dirty="0" smtClean="0">
              <a:effectLst>
                <a:glow rad="228600">
                  <a:schemeClr val="accent5">
                    <a:satMod val="175000"/>
                    <a:alpha val="40000"/>
                  </a:schemeClr>
                </a:glow>
              </a:effectLst>
            </a:endParaRPr>
          </a:p>
          <a:p>
            <a:r>
              <a:rPr lang="en-US" sz="1600" dirty="0" smtClean="0">
                <a:effectLst>
                  <a:glow rad="228600">
                    <a:schemeClr val="accent5">
                      <a:satMod val="175000"/>
                      <a:alpha val="40000"/>
                    </a:schemeClr>
                  </a:glow>
                </a:effectLst>
              </a:rPr>
              <a:t>}</a:t>
            </a:r>
          </a:p>
          <a:p>
            <a:endParaRPr lang="en-US" sz="1600" dirty="0" smtClean="0"/>
          </a:p>
          <a:p>
            <a:r>
              <a:rPr lang="en-US" sz="1600" dirty="0" smtClean="0"/>
              <a:t>Experiment </a:t>
            </a:r>
            <a:r>
              <a:rPr lang="en-US" sz="1600" dirty="0" smtClean="0"/>
              <a:t>with color and background-color to find the right combination for your web page.</a:t>
            </a:r>
            <a:endParaRPr lang="en-US" sz="1600" dirty="0"/>
          </a:p>
        </p:txBody>
      </p:sp>
      <p:sp>
        <p:nvSpPr>
          <p:cNvPr id="6" name="Shape 122"/>
          <p:cNvSpPr txBox="1"/>
          <p:nvPr/>
        </p:nvSpPr>
        <p:spPr>
          <a:xfrm>
            <a:off x="446300"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581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r>
              <a:rPr lang="en-US" sz="2000" dirty="0" smtClean="0"/>
              <a:t>C</a:t>
            </a:r>
            <a:r>
              <a:rPr lang="en-US" sz="2000" dirty="0" smtClean="0"/>
              <a:t>hange size &amp; </a:t>
            </a:r>
            <a:r>
              <a:rPr lang="en-US" sz="2000" dirty="0"/>
              <a:t>shape of </a:t>
            </a:r>
            <a:r>
              <a:rPr lang="en-US" sz="2000" dirty="0" smtClean="0"/>
              <a:t>text on </a:t>
            </a:r>
            <a:r>
              <a:rPr lang="en-US" sz="2000" dirty="0"/>
              <a:t>web page </a:t>
            </a:r>
            <a:r>
              <a:rPr lang="en-US" sz="2000" dirty="0" smtClean="0"/>
              <a:t>with these properties</a:t>
            </a:r>
            <a:r>
              <a:rPr lang="en-US" sz="2000" dirty="0" smtClean="0"/>
              <a:t>:</a:t>
            </a:r>
          </a:p>
          <a:p>
            <a:endParaRPr lang="en-US" sz="2000" dirty="0" smtClean="0"/>
          </a:p>
          <a:p>
            <a:r>
              <a:rPr lang="en-US" sz="2000" b="1" dirty="0"/>
              <a:t>F</a:t>
            </a:r>
            <a:r>
              <a:rPr lang="en-US" sz="2000" b="1" dirty="0" smtClean="0"/>
              <a:t>ont-family</a:t>
            </a:r>
            <a:r>
              <a:rPr lang="en-US" sz="2000" dirty="0" smtClean="0"/>
              <a:t> </a:t>
            </a:r>
            <a:r>
              <a:rPr lang="en-US" sz="2000" dirty="0"/>
              <a:t>=</a:t>
            </a:r>
            <a:r>
              <a:rPr lang="en-US" sz="2000" dirty="0" smtClean="0"/>
              <a:t> </a:t>
            </a:r>
            <a:r>
              <a:rPr lang="en-US" sz="2000" dirty="0"/>
              <a:t>font itself, such as Times New Roman, Arial, or </a:t>
            </a:r>
            <a:r>
              <a:rPr lang="en-US" sz="2000" dirty="0" smtClean="0"/>
              <a:t>Verdana</a:t>
            </a:r>
          </a:p>
          <a:p>
            <a:endParaRPr lang="en-US" sz="2000" dirty="0" smtClean="0"/>
          </a:p>
          <a:p>
            <a:r>
              <a:rPr lang="en-US" sz="2000" b="1" dirty="0" smtClean="0"/>
              <a:t>Font-size</a:t>
            </a:r>
            <a:r>
              <a:rPr lang="en-US" sz="2000" dirty="0" smtClean="0"/>
              <a:t> </a:t>
            </a:r>
            <a:r>
              <a:rPr lang="en-US" sz="2000" dirty="0"/>
              <a:t>=</a:t>
            </a:r>
            <a:r>
              <a:rPr lang="en-US" sz="2000" dirty="0" smtClean="0"/>
              <a:t> actual </a:t>
            </a:r>
            <a:r>
              <a:rPr lang="en-US" sz="2000" dirty="0" smtClean="0"/>
              <a:t>size </a:t>
            </a:r>
            <a:r>
              <a:rPr lang="en-US" sz="2000" dirty="0" smtClean="0"/>
              <a:t>of font</a:t>
            </a:r>
          </a:p>
          <a:p>
            <a:endParaRPr lang="en-US" sz="2000" dirty="0"/>
          </a:p>
          <a:p>
            <a:r>
              <a:rPr lang="en-US" sz="2000" b="1" dirty="0" smtClean="0"/>
              <a:t>Font-weight</a:t>
            </a:r>
            <a:r>
              <a:rPr lang="en-US" sz="2000" dirty="0" smtClean="0"/>
              <a:t> </a:t>
            </a:r>
            <a:r>
              <a:rPr lang="en-US" sz="2000" dirty="0"/>
              <a:t>=</a:t>
            </a:r>
            <a:r>
              <a:rPr lang="en-US" sz="2000" dirty="0" smtClean="0"/>
              <a:t> </a:t>
            </a:r>
            <a:r>
              <a:rPr lang="en-US" sz="2000" dirty="0" smtClean="0"/>
              <a:t>thickness of </a:t>
            </a:r>
            <a:r>
              <a:rPr lang="en-US" sz="2000" dirty="0" smtClean="0"/>
              <a:t>font </a:t>
            </a:r>
            <a:r>
              <a:rPr lang="en-US" sz="2000" dirty="0" smtClean="0"/>
              <a:t>and whether </a:t>
            </a:r>
            <a:r>
              <a:rPr lang="en-US" sz="2000" dirty="0" smtClean="0"/>
              <a:t>it’s</a:t>
            </a:r>
            <a:r>
              <a:rPr lang="en-US" sz="2000" dirty="0" smtClean="0"/>
              <a:t> </a:t>
            </a:r>
            <a:r>
              <a:rPr lang="en-US" sz="2000" dirty="0" smtClean="0"/>
              <a:t>bold or </a:t>
            </a:r>
            <a:r>
              <a:rPr lang="en-US" sz="2000" dirty="0" smtClean="0"/>
              <a:t>not</a:t>
            </a:r>
          </a:p>
          <a:p>
            <a:endParaRPr lang="en-US" sz="2000" dirty="0"/>
          </a:p>
          <a:p>
            <a:r>
              <a:rPr lang="en-US" sz="2000" b="1" dirty="0"/>
              <a:t>F</a:t>
            </a:r>
            <a:r>
              <a:rPr lang="en-US" sz="2000" b="1" dirty="0" smtClean="0"/>
              <a:t>ont-style</a:t>
            </a:r>
            <a:r>
              <a:rPr lang="en-US" sz="2000" dirty="0"/>
              <a:t> </a:t>
            </a:r>
            <a:r>
              <a:rPr lang="en-US" sz="2000" dirty="0"/>
              <a:t>=</a:t>
            </a:r>
            <a:r>
              <a:rPr lang="en-US" sz="2000" dirty="0" smtClean="0"/>
              <a:t> </a:t>
            </a:r>
            <a:r>
              <a:rPr lang="en-US" sz="2000" dirty="0"/>
              <a:t>whether the text is italic or </a:t>
            </a:r>
            <a:r>
              <a:rPr lang="en-US" sz="2000" dirty="0" smtClean="0"/>
              <a:t>not</a:t>
            </a:r>
          </a:p>
          <a:p>
            <a:endParaRPr lang="en-US" sz="2000" dirty="0" smtClean="0"/>
          </a:p>
          <a:p>
            <a:r>
              <a:rPr lang="en-US" sz="2000" b="1" dirty="0" smtClean="0"/>
              <a:t>Text-decoration</a:t>
            </a:r>
            <a:r>
              <a:rPr lang="en-US" sz="2000" dirty="0"/>
              <a:t> </a:t>
            </a:r>
            <a:r>
              <a:rPr lang="en-US" sz="2000" dirty="0" smtClean="0"/>
              <a:t>= if</a:t>
            </a:r>
            <a:r>
              <a:rPr lang="en-US" sz="2000" dirty="0" smtClean="0"/>
              <a:t> </a:t>
            </a:r>
            <a:r>
              <a:rPr lang="en-US" sz="2000" dirty="0"/>
              <a:t>text has got a line running under, over, or through </a:t>
            </a:r>
            <a:r>
              <a:rPr lang="en-US" sz="2000" dirty="0" smtClean="0"/>
              <a:t>it</a:t>
            </a:r>
          </a:p>
          <a:p>
            <a:endParaRPr lang="en-US" sz="2000" dirty="0"/>
          </a:p>
          <a:p>
            <a:r>
              <a:rPr lang="en-US" sz="2000" b="1" dirty="0" smtClean="0"/>
              <a:t>Text-transform</a:t>
            </a:r>
            <a:r>
              <a:rPr lang="en-US" sz="2000" dirty="0"/>
              <a:t> </a:t>
            </a:r>
            <a:r>
              <a:rPr lang="en-US" sz="2000" dirty="0" smtClean="0"/>
              <a:t>= changes text case (capital, lowercase, uppercase, none)</a:t>
            </a:r>
            <a:endParaRPr lang="en-US" sz="20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Text</a:t>
            </a:r>
            <a:endParaRPr lang="en-US" sz="3600" dirty="0"/>
          </a:p>
        </p:txBody>
      </p:sp>
    </p:spTree>
    <p:extLst>
      <p:ext uri="{BB962C8B-B14F-4D97-AF65-F5344CB8AC3E}">
        <p14:creationId xmlns:p14="http://schemas.microsoft.com/office/powerpoint/2010/main" val="446486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792599"/>
            <a:ext cx="8612198" cy="3422094"/>
          </a:xfrm>
          <a:prstGeom prst="rect">
            <a:avLst/>
          </a:prstGeom>
          <a:noFill/>
          <a:ln>
            <a:noFill/>
          </a:ln>
        </p:spPr>
        <p:txBody>
          <a:bodyPr lIns="91425" tIns="91425" rIns="91425" bIns="91425" anchor="t" anchorCtr="0">
            <a:noAutofit/>
          </a:bodyPr>
          <a:lstStyle/>
          <a:p>
            <a:pPr marL="342900" indent="-342900">
              <a:buFont typeface="Arial" charset="0"/>
              <a:buChar char="•"/>
            </a:pPr>
            <a:r>
              <a:rPr lang="en-US" sz="2000" b="1" dirty="0" smtClean="0"/>
              <a:t>letter-spacing</a:t>
            </a:r>
            <a:r>
              <a:rPr lang="en-US" sz="2000" dirty="0"/>
              <a:t> </a:t>
            </a:r>
            <a:r>
              <a:rPr lang="en-US" sz="2000" dirty="0" smtClean="0"/>
              <a:t>and</a:t>
            </a:r>
            <a:r>
              <a:rPr lang="en-US" sz="2000" dirty="0"/>
              <a:t> </a:t>
            </a:r>
            <a:r>
              <a:rPr lang="en-US" sz="2000" b="1" dirty="0" smtClean="0"/>
              <a:t>word-spacing</a:t>
            </a:r>
            <a:r>
              <a:rPr lang="en-US" sz="2000" dirty="0"/>
              <a:t> properties </a:t>
            </a:r>
            <a:r>
              <a:rPr lang="en-US" sz="2000" dirty="0"/>
              <a:t>=</a:t>
            </a:r>
            <a:r>
              <a:rPr lang="en-US" sz="2000" dirty="0" smtClean="0"/>
              <a:t> </a:t>
            </a:r>
            <a:r>
              <a:rPr lang="en-US" sz="2000" dirty="0"/>
              <a:t>spacing between letters or </a:t>
            </a:r>
            <a:r>
              <a:rPr lang="en-US" sz="2000" dirty="0" smtClean="0"/>
              <a:t>words</a:t>
            </a:r>
          </a:p>
          <a:p>
            <a:pPr marL="342900" indent="-342900">
              <a:buFont typeface="Arial" charset="0"/>
              <a:buChar char="•"/>
            </a:pPr>
            <a:endParaRPr lang="en-US" sz="2000" dirty="0"/>
          </a:p>
          <a:p>
            <a:pPr marL="342900" indent="-342900">
              <a:buFont typeface="Arial" charset="0"/>
              <a:buChar char="•"/>
            </a:pPr>
            <a:r>
              <a:rPr lang="en-US" sz="2000" b="1" dirty="0" smtClean="0"/>
              <a:t>line-height</a:t>
            </a:r>
            <a:r>
              <a:rPr lang="en-US" sz="2000" dirty="0"/>
              <a:t> property sets </a:t>
            </a:r>
            <a:r>
              <a:rPr lang="en-US" sz="2000" dirty="0" smtClean="0"/>
              <a:t>height </a:t>
            </a:r>
            <a:r>
              <a:rPr lang="en-US" sz="2000" dirty="0"/>
              <a:t>of </a:t>
            </a:r>
            <a:r>
              <a:rPr lang="en-US" sz="2000" dirty="0" smtClean="0"/>
              <a:t>lines </a:t>
            </a:r>
            <a:r>
              <a:rPr lang="en-US" sz="2000" dirty="0"/>
              <a:t>in </a:t>
            </a:r>
            <a:r>
              <a:rPr lang="en-US" sz="2000" dirty="0" smtClean="0"/>
              <a:t>element</a:t>
            </a:r>
            <a:r>
              <a:rPr lang="en-US" sz="2000" dirty="0"/>
              <a:t>, </a:t>
            </a:r>
            <a:r>
              <a:rPr lang="en-US" sz="2000" dirty="0" smtClean="0"/>
              <a:t>without </a:t>
            </a:r>
            <a:r>
              <a:rPr lang="en-US" sz="2000" dirty="0"/>
              <a:t>adjusting </a:t>
            </a:r>
            <a:r>
              <a:rPr lang="en-US" sz="2000" dirty="0" smtClean="0"/>
              <a:t>size </a:t>
            </a:r>
            <a:r>
              <a:rPr lang="en-US" sz="2000" dirty="0"/>
              <a:t>of </a:t>
            </a:r>
            <a:r>
              <a:rPr lang="en-US" sz="2000" dirty="0" smtClean="0"/>
              <a:t>font (number, a </a:t>
            </a:r>
            <a:r>
              <a:rPr lang="en-US" sz="2000" dirty="0"/>
              <a:t>length, a percentage, or </a:t>
            </a:r>
            <a:r>
              <a:rPr lang="en-US" sz="2000" dirty="0" smtClean="0"/>
              <a:t>normal)</a:t>
            </a:r>
          </a:p>
          <a:p>
            <a:pPr marL="342900" indent="-342900">
              <a:buFont typeface="Arial" charset="0"/>
              <a:buChar char="•"/>
            </a:pPr>
            <a:endParaRPr lang="en-US" sz="2000" dirty="0"/>
          </a:p>
          <a:p>
            <a:pPr marL="342900" indent="-342900">
              <a:buFont typeface="Arial" charset="0"/>
              <a:buChar char="•"/>
            </a:pPr>
            <a:r>
              <a:rPr lang="en-US" sz="2000" b="1" dirty="0" smtClean="0">
                <a:solidFill>
                  <a:schemeClr val="tx1"/>
                </a:solidFill>
              </a:rPr>
              <a:t>text-align</a:t>
            </a:r>
            <a:r>
              <a:rPr lang="en-US" sz="2000" dirty="0"/>
              <a:t> property will align </a:t>
            </a:r>
            <a:r>
              <a:rPr lang="en-US" sz="2000" dirty="0" smtClean="0"/>
              <a:t>text to </a:t>
            </a:r>
            <a:r>
              <a:rPr lang="en-US" sz="2000" dirty="0"/>
              <a:t>left, right, center, or </a:t>
            </a:r>
            <a:r>
              <a:rPr lang="en-US" sz="2000" dirty="0" smtClean="0"/>
              <a:t>justify</a:t>
            </a:r>
          </a:p>
          <a:p>
            <a:endParaRPr lang="en-US" sz="2000" dirty="0"/>
          </a:p>
          <a:p>
            <a:pPr marL="342900" indent="-342900">
              <a:buFont typeface="Arial" charset="0"/>
              <a:buChar char="•"/>
            </a:pPr>
            <a:r>
              <a:rPr lang="en-US" sz="2000" b="1" dirty="0" smtClean="0"/>
              <a:t>text-indent</a:t>
            </a:r>
            <a:r>
              <a:rPr lang="en-US" sz="2000" dirty="0"/>
              <a:t> property will indent the first line of a </a:t>
            </a:r>
            <a:r>
              <a:rPr lang="en-US" sz="2000" dirty="0" smtClean="0"/>
              <a:t>paragraph to </a:t>
            </a:r>
            <a:r>
              <a:rPr lang="en-US" sz="2000" dirty="0"/>
              <a:t>a given length or </a:t>
            </a:r>
            <a:r>
              <a:rPr lang="en-US" sz="2000" dirty="0" smtClean="0"/>
              <a:t>percentage</a:t>
            </a:r>
            <a:r>
              <a:rPr lang="en-US" sz="2000" dirty="0"/>
              <a:t/>
            </a:r>
            <a:br>
              <a:rPr lang="en-US" sz="2000" dirty="0"/>
            </a:br>
            <a:endParaRPr lang="en-US" sz="2400" dirty="0" smtClean="0"/>
          </a:p>
        </p:txBody>
      </p:sp>
      <p:sp>
        <p:nvSpPr>
          <p:cNvPr id="5" name="Shape 122"/>
          <p:cNvSpPr txBox="1"/>
          <p:nvPr/>
        </p:nvSpPr>
        <p:spPr>
          <a:xfrm>
            <a:off x="379402" y="223151"/>
            <a:ext cx="8269200" cy="714781"/>
          </a:xfrm>
          <a:prstGeom prst="rect">
            <a:avLst/>
          </a:prstGeom>
          <a:noFill/>
          <a:ln>
            <a:noFill/>
          </a:ln>
        </p:spPr>
        <p:txBody>
          <a:bodyPr lIns="91425" tIns="91425" rIns="91425" bIns="91425" anchor="t" anchorCtr="0">
            <a:noAutofit/>
          </a:bodyPr>
          <a:lstStyle/>
          <a:p>
            <a:pPr algn="ctr"/>
            <a:r>
              <a:rPr lang="en-US" sz="3600" dirty="0" smtClean="0"/>
              <a:t>Text, cont’d.</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844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1292278"/>
            <a:ext cx="4705072" cy="2575634"/>
          </a:xfrm>
          <a:prstGeom prst="rect">
            <a:avLst/>
          </a:prstGeom>
          <a:noFill/>
          <a:ln>
            <a:noFill/>
          </a:ln>
        </p:spPr>
        <p:txBody>
          <a:bodyPr lIns="91425" tIns="91425" rIns="91425" bIns="91425" anchor="t" anchorCtr="0">
            <a:noAutofit/>
          </a:bodyPr>
          <a:lstStyle/>
          <a:p>
            <a:r>
              <a:rPr lang="en-US" sz="2000" b="1" dirty="0" smtClean="0"/>
              <a:t>Margin</a:t>
            </a:r>
            <a:r>
              <a:rPr lang="en-US" sz="2000" dirty="0" smtClean="0"/>
              <a:t> is space </a:t>
            </a:r>
            <a:r>
              <a:rPr lang="en-US" sz="2000" b="1" dirty="0" smtClean="0"/>
              <a:t>outside</a:t>
            </a:r>
            <a:r>
              <a:rPr lang="en-US" sz="2000" dirty="0" smtClean="0"/>
              <a:t> something</a:t>
            </a:r>
            <a:endParaRPr lang="en-US" sz="2000" b="1" dirty="0" smtClean="0"/>
          </a:p>
          <a:p>
            <a:r>
              <a:rPr lang="en-US" sz="2000" b="1" dirty="0" smtClean="0"/>
              <a:t>Padding</a:t>
            </a:r>
            <a:r>
              <a:rPr lang="en-US" sz="2000" dirty="0" smtClean="0"/>
              <a:t> is space </a:t>
            </a:r>
            <a:r>
              <a:rPr lang="en-US" sz="2000" b="1" dirty="0" smtClean="0"/>
              <a:t>inside</a:t>
            </a:r>
            <a:r>
              <a:rPr lang="en-US" sz="2000" dirty="0" smtClean="0"/>
              <a:t> something       </a:t>
            </a:r>
          </a:p>
          <a:p>
            <a:endParaRPr lang="en-US" sz="1200" dirty="0" smtClean="0"/>
          </a:p>
          <a:p>
            <a:r>
              <a:rPr lang="en-US" sz="2000" dirty="0" smtClean="0"/>
              <a:t>S</a:t>
            </a:r>
            <a:r>
              <a:rPr lang="en-US" sz="2000" dirty="0" smtClean="0"/>
              <a:t>ides of an element can also be set individually:</a:t>
            </a:r>
          </a:p>
          <a:p>
            <a:r>
              <a:rPr lang="en-US" sz="1200" dirty="0" smtClean="0"/>
              <a:t> </a:t>
            </a:r>
            <a:endParaRPr lang="en-US" sz="1200" i="1" dirty="0" smtClean="0"/>
          </a:p>
          <a:p>
            <a:r>
              <a:rPr lang="en-US" sz="2000" i="1" dirty="0" smtClean="0"/>
              <a:t>margin-top, margin-right, margin-bottom, margin-left</a:t>
            </a:r>
          </a:p>
          <a:p>
            <a:endParaRPr lang="en-US" sz="1200" i="1" dirty="0" smtClean="0"/>
          </a:p>
          <a:p>
            <a:r>
              <a:rPr lang="en-US" sz="2000" i="1" dirty="0" smtClean="0"/>
              <a:t>padding-top, padding-right, padding-bottom,</a:t>
            </a:r>
            <a:r>
              <a:rPr lang="en-US" sz="2000" dirty="0" smtClean="0"/>
              <a:t> and </a:t>
            </a:r>
            <a:r>
              <a:rPr lang="en-US" sz="2000" i="1" dirty="0" smtClean="0"/>
              <a:t>padding-left</a:t>
            </a:r>
            <a:r>
              <a:rPr lang="en-US" sz="2000" dirty="0" smtClean="0"/>
              <a:t> </a:t>
            </a:r>
            <a:endParaRPr lang="en-US" sz="2400" dirty="0" smtClean="0"/>
          </a:p>
        </p:txBody>
      </p:sp>
      <p:sp>
        <p:nvSpPr>
          <p:cNvPr id="5" name="Shape 122"/>
          <p:cNvSpPr txBox="1"/>
          <p:nvPr/>
        </p:nvSpPr>
        <p:spPr>
          <a:xfrm>
            <a:off x="379402" y="577497"/>
            <a:ext cx="8269200" cy="714781"/>
          </a:xfrm>
          <a:prstGeom prst="rect">
            <a:avLst/>
          </a:prstGeom>
          <a:noFill/>
          <a:ln>
            <a:noFill/>
          </a:ln>
        </p:spPr>
        <p:txBody>
          <a:bodyPr lIns="91425" tIns="91425" rIns="91425" bIns="91425" anchor="t" anchorCtr="0">
            <a:noAutofit/>
          </a:bodyPr>
          <a:lstStyle/>
          <a:p>
            <a:pPr algn="ctr"/>
            <a:r>
              <a:rPr lang="en-US" sz="3600" dirty="0" smtClean="0"/>
              <a:t>Margins, Padding, and Borders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803" y="1659769"/>
            <a:ext cx="3897437" cy="2459203"/>
          </a:xfrm>
          <a:prstGeom prst="rect">
            <a:avLst/>
          </a:prstGeom>
        </p:spPr>
      </p:pic>
      <p:sp>
        <p:nvSpPr>
          <p:cNvPr id="7" name="Shape 122"/>
          <p:cNvSpPr txBox="1"/>
          <p:nvPr/>
        </p:nvSpPr>
        <p:spPr>
          <a:xfrm>
            <a:off x="379402" y="4501277"/>
            <a:ext cx="8398838" cy="714781"/>
          </a:xfrm>
          <a:prstGeom prst="rect">
            <a:avLst/>
          </a:prstGeom>
          <a:noFill/>
          <a:ln>
            <a:noFill/>
          </a:ln>
        </p:spPr>
        <p:txBody>
          <a:bodyPr lIns="91425" tIns="91425" rIns="91425" bIns="91425" anchor="t" anchorCtr="0">
            <a:noAutofit/>
          </a:bodyPr>
          <a:lstStyle/>
          <a:p>
            <a:r>
              <a:rPr lang="en-US" sz="2000" b="1" dirty="0" smtClean="0"/>
              <a:t>Borders</a:t>
            </a:r>
            <a:r>
              <a:rPr lang="en-US" sz="2000" dirty="0" smtClean="0"/>
              <a:t> can be applied to most HTML elements within the body</a:t>
            </a:r>
            <a:endParaRPr lang="en-US" sz="2000" dirty="0"/>
          </a:p>
        </p:txBody>
      </p:sp>
    </p:spTree>
    <p:extLst>
      <p:ext uri="{BB962C8B-B14F-4D97-AF65-F5344CB8AC3E}">
        <p14:creationId xmlns:p14="http://schemas.microsoft.com/office/powerpoint/2010/main" val="37416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endParaRPr lang="en-US" sz="2400" dirty="0"/>
          </a:p>
          <a:p>
            <a:r>
              <a:rPr lang="en-US" sz="2400" dirty="0" smtClean="0"/>
              <a:t>The </a:t>
            </a:r>
            <a:r>
              <a:rPr lang="en-US" sz="2400" dirty="0"/>
              <a:t>best way to fully understand all of this is to </a:t>
            </a:r>
            <a:r>
              <a:rPr lang="en-US" sz="2400" dirty="0" smtClean="0"/>
              <a:t>play </a:t>
            </a:r>
            <a:r>
              <a:rPr lang="en-US" sz="2400" dirty="0"/>
              <a:t>around with the HTML and </a:t>
            </a:r>
            <a:r>
              <a:rPr lang="en-US" sz="2400" dirty="0" smtClean="0"/>
              <a:t>CSS </a:t>
            </a:r>
            <a:r>
              <a:rPr lang="en-US" sz="2400" dirty="0"/>
              <a:t>files and see what happens when you change things</a:t>
            </a:r>
            <a:r>
              <a:rPr lang="en-US" sz="2400" dirty="0" smtClean="0"/>
              <a:t>.</a:t>
            </a:r>
          </a:p>
          <a:p>
            <a:endParaRPr lang="en-US" sz="2400" dirty="0"/>
          </a:p>
          <a:p>
            <a:r>
              <a:rPr lang="en-US" sz="2400" dirty="0"/>
              <a:t>Go to my code pen: </a:t>
            </a:r>
            <a:r>
              <a:rPr lang="en-US" sz="2400" dirty="0">
                <a:hlinkClick r:id="rId4"/>
              </a:rPr>
              <a:t>http://</a:t>
            </a:r>
            <a:r>
              <a:rPr lang="en-US" sz="2400" dirty="0" smtClean="0">
                <a:hlinkClick r:id="rId4"/>
              </a:rPr>
              <a:t>codepen.io/dcwebmaven/pen/rrZqrW</a:t>
            </a:r>
            <a:r>
              <a:rPr lang="en-US" sz="2400" dirty="0" smtClean="0"/>
              <a:t> </a:t>
            </a:r>
            <a:endParaRPr lang="en-US" sz="2400" dirty="0"/>
          </a:p>
          <a:p>
            <a:endParaRPr lang="en-US" sz="2400" dirty="0" smtClean="0"/>
          </a:p>
          <a:p>
            <a:r>
              <a:rPr lang="en-US" sz="2400" dirty="0" smtClean="0"/>
              <a:t>Try to apply some of the styles we discussed in this section.  Change things around and see what happens.  Good luck!</a:t>
            </a:r>
            <a:endParaRPr lang="en-US" sz="2400" dirty="0"/>
          </a:p>
        </p:txBody>
      </p:sp>
      <p:sp>
        <p:nvSpPr>
          <p:cNvPr id="6" name="Shape 122"/>
          <p:cNvSpPr txBox="1"/>
          <p:nvPr/>
        </p:nvSpPr>
        <p:spPr>
          <a:xfrm>
            <a:off x="446300" y="77818"/>
            <a:ext cx="8269200" cy="714781"/>
          </a:xfrm>
          <a:prstGeom prst="rect">
            <a:avLst/>
          </a:prstGeom>
          <a:noFill/>
          <a:ln>
            <a:noFill/>
          </a:ln>
        </p:spPr>
        <p:txBody>
          <a:bodyPr lIns="91425" tIns="91425" rIns="91425" bIns="91425" anchor="t" anchorCtr="0">
            <a:noAutofit/>
          </a:bodyPr>
          <a:lstStyle/>
          <a:p>
            <a:pPr algn="ctr"/>
            <a:r>
              <a:rPr lang="en-US" sz="36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latin typeface="Calibri"/>
                <a:ea typeface="Calibri"/>
                <a:cs typeface="Calibri"/>
                <a:sym typeface="Calibri"/>
              </a:rPr>
              <a:t>Try this:</a:t>
            </a:r>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672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155448" y="939478"/>
            <a:ext cx="8776796" cy="3422094"/>
          </a:xfrm>
          <a:prstGeom prst="rect">
            <a:avLst/>
          </a:prstGeom>
          <a:noFill/>
          <a:ln>
            <a:noFill/>
          </a:ln>
        </p:spPr>
        <p:txBody>
          <a:bodyPr lIns="91425" tIns="91425" rIns="91425" bIns="91425" anchor="t" anchorCtr="0">
            <a:noAutofit/>
          </a:bodyPr>
          <a:lstStyle/>
          <a:p>
            <a:r>
              <a:rPr lang="en-US" sz="2000" dirty="0" smtClean="0"/>
              <a:t>Experiment:</a:t>
            </a:r>
            <a:r>
              <a:rPr lang="en-US" sz="2000" dirty="0"/>
              <a:t/>
            </a:r>
            <a:br>
              <a:rPr lang="en-US" sz="2000" dirty="0"/>
            </a:br>
            <a:r>
              <a:rPr lang="en-US" sz="2000" dirty="0" smtClean="0">
                <a:hlinkClick r:id="rId4"/>
              </a:rPr>
              <a:t>http://www.codepen.com</a:t>
            </a:r>
            <a:endParaRPr lang="en-US" sz="2000" dirty="0" smtClean="0"/>
          </a:p>
          <a:p>
            <a:endParaRPr lang="en-US" sz="2000" dirty="0" smtClean="0"/>
          </a:p>
          <a:p>
            <a:r>
              <a:rPr lang="en-US" sz="2000" dirty="0" smtClean="0"/>
              <a:t>**Developer </a:t>
            </a:r>
            <a:r>
              <a:rPr lang="en-US" sz="2000" dirty="0" smtClean="0"/>
              <a:t>Tools in </a:t>
            </a:r>
            <a:r>
              <a:rPr lang="en-US" sz="2000" dirty="0"/>
              <a:t>Chrome Browser: </a:t>
            </a:r>
            <a:r>
              <a:rPr lang="en-US" sz="2000" dirty="0">
                <a:hlinkClick r:id="rId5"/>
              </a:rPr>
              <a:t>https://developers.google.com/web/tools/chrome-devtools/?</a:t>
            </a:r>
            <a:r>
              <a:rPr lang="en-US" sz="2000" dirty="0" smtClean="0">
                <a:hlinkClick r:id="rId5"/>
              </a:rPr>
              <a:t>hl=en</a:t>
            </a:r>
            <a:endParaRPr lang="en-US" sz="2000" dirty="0" smtClean="0"/>
          </a:p>
          <a:p>
            <a:endParaRPr lang="en-US" sz="2000" dirty="0"/>
          </a:p>
          <a:p>
            <a:r>
              <a:rPr lang="en-US" sz="2000" dirty="0" smtClean="0"/>
              <a:t>Developer Tools in Firefox:</a:t>
            </a:r>
          </a:p>
          <a:p>
            <a:r>
              <a:rPr lang="en-US" sz="2000" dirty="0">
                <a:hlinkClick r:id="rId6"/>
              </a:rPr>
              <a:t>https://</a:t>
            </a:r>
            <a:r>
              <a:rPr lang="en-US" sz="2000" dirty="0" smtClean="0">
                <a:hlinkClick r:id="rId6"/>
              </a:rPr>
              <a:t>developer.mozilla.org/en-US/docs/Tools/Tools_Toolbox</a:t>
            </a:r>
            <a:r>
              <a:rPr lang="en-US" sz="2000" dirty="0" smtClean="0"/>
              <a:t> </a:t>
            </a:r>
          </a:p>
          <a:p>
            <a:endParaRPr lang="en-US" sz="2000" dirty="0"/>
          </a:p>
          <a:p>
            <a:r>
              <a:rPr lang="en-US" sz="2000" dirty="0" smtClean="0"/>
              <a:t>Developer Tools in Microsoft Edge:</a:t>
            </a:r>
          </a:p>
          <a:p>
            <a:r>
              <a:rPr lang="en-US" sz="2000" dirty="0">
                <a:hlinkClick r:id="rId7"/>
              </a:rPr>
              <a:t>https://developer.microsoft.com/en-us/microsoft-edge/platform/documentation/f12-devtools-guide</a:t>
            </a:r>
            <a:r>
              <a:rPr lang="en-US" sz="2000" dirty="0" smtClean="0">
                <a:hlinkClick r:id="rId7"/>
              </a:rPr>
              <a:t>/</a:t>
            </a:r>
            <a:r>
              <a:rPr lang="en-US" sz="2000" dirty="0" smtClean="0"/>
              <a:t>   </a:t>
            </a:r>
            <a:endParaRPr lang="en-US" sz="2000" dirty="0" smtClean="0"/>
          </a:p>
          <a:p>
            <a:r>
              <a:rPr lang="en-US" sz="2000" dirty="0" smtClean="0"/>
              <a:t>**Recommended</a:t>
            </a:r>
            <a:endParaRPr lang="en-US" sz="2000" dirty="0"/>
          </a:p>
          <a:p>
            <a:endParaRPr lang="en-US" sz="2000" dirty="0"/>
          </a:p>
          <a:p>
            <a:endParaRPr lang="en-US" sz="2400" dirty="0" smtClean="0"/>
          </a:p>
        </p:txBody>
      </p:sp>
      <p:sp>
        <p:nvSpPr>
          <p:cNvPr id="5" name="Shape 122"/>
          <p:cNvSpPr txBox="1"/>
          <p:nvPr/>
        </p:nvSpPr>
        <p:spPr>
          <a:xfrm>
            <a:off x="409246" y="223151"/>
            <a:ext cx="8269200" cy="714781"/>
          </a:xfrm>
          <a:prstGeom prst="rect">
            <a:avLst/>
          </a:prstGeom>
          <a:noFill/>
          <a:ln>
            <a:noFill/>
          </a:ln>
        </p:spPr>
        <p:txBody>
          <a:bodyPr lIns="91425" tIns="91425" rIns="91425" bIns="91425" anchor="t" anchorCtr="0">
            <a:noAutofit/>
          </a:bodyPr>
          <a:lstStyle/>
          <a:p>
            <a:pPr algn="ctr"/>
            <a:r>
              <a:rPr lang="en-US" sz="3600" dirty="0" smtClean="0"/>
              <a:t>Tools</a:t>
            </a: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8741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379402" y="939478"/>
            <a:ext cx="8612198" cy="3422094"/>
          </a:xfrm>
          <a:prstGeom prst="rect">
            <a:avLst/>
          </a:prstGeom>
          <a:noFill/>
          <a:ln>
            <a:noFill/>
          </a:ln>
        </p:spPr>
        <p:txBody>
          <a:bodyPr lIns="91425" tIns="91425" rIns="91425" bIns="91425" anchor="t" anchorCtr="0">
            <a:noAutofit/>
          </a:bodyPr>
          <a:lstStyle/>
          <a:p>
            <a:endParaRPr lang="en-US" sz="2000" dirty="0"/>
          </a:p>
          <a:p>
            <a:r>
              <a:rPr lang="en-US" sz="2000" dirty="0" smtClean="0">
                <a:hlinkClick r:id="rId4"/>
              </a:rPr>
              <a:t>http</a:t>
            </a:r>
            <a:r>
              <a:rPr lang="en-US" sz="2000" dirty="0">
                <a:hlinkClick r:id="rId4"/>
              </a:rPr>
              <a:t>://www.w3schools.com</a:t>
            </a:r>
            <a:r>
              <a:rPr lang="en-US" sz="2000" dirty="0" smtClean="0">
                <a:hlinkClick r:id="rId4"/>
              </a:rPr>
              <a:t>/</a:t>
            </a:r>
            <a:r>
              <a:rPr lang="en-US" sz="2000" dirty="0" smtClean="0"/>
              <a:t> </a:t>
            </a:r>
          </a:p>
          <a:p>
            <a:endParaRPr lang="en-US" sz="1200" dirty="0" smtClean="0">
              <a:hlinkClick r:id="rId5"/>
            </a:endParaRPr>
          </a:p>
          <a:p>
            <a:r>
              <a:rPr lang="en-US" sz="2000" dirty="0" smtClean="0">
                <a:hlinkClick r:id="rId5"/>
              </a:rPr>
              <a:t>https</a:t>
            </a:r>
            <a:r>
              <a:rPr lang="en-US" sz="2000" dirty="0">
                <a:hlinkClick r:id="rId5"/>
              </a:rPr>
              <a:t>://www.codecademy.com</a:t>
            </a:r>
            <a:r>
              <a:rPr lang="en-US" sz="2000" dirty="0" smtClean="0">
                <a:hlinkClick r:id="rId5"/>
              </a:rPr>
              <a:t>/</a:t>
            </a:r>
            <a:endParaRPr lang="en-US" sz="2000" dirty="0" smtClean="0"/>
          </a:p>
          <a:p>
            <a:endParaRPr lang="en-US" sz="1200" dirty="0" smtClean="0">
              <a:hlinkClick r:id="rId6"/>
            </a:endParaRPr>
          </a:p>
          <a:p>
            <a:r>
              <a:rPr lang="en-US" sz="2000" dirty="0" smtClean="0">
                <a:hlinkClick r:id="rId6"/>
              </a:rPr>
              <a:t>https</a:t>
            </a:r>
            <a:r>
              <a:rPr lang="en-US" sz="2000" dirty="0">
                <a:hlinkClick r:id="rId6"/>
              </a:rPr>
              <a:t>://</a:t>
            </a:r>
            <a:r>
              <a:rPr lang="en-US" sz="2000" dirty="0" smtClean="0">
                <a:hlinkClick r:id="rId6"/>
              </a:rPr>
              <a:t>www.coursera.org/courses?languages=en&amp;query=programming</a:t>
            </a:r>
            <a:endParaRPr lang="en-US" sz="2000" dirty="0" smtClean="0"/>
          </a:p>
          <a:p>
            <a:endParaRPr lang="en-US" sz="1200" dirty="0" smtClean="0">
              <a:hlinkClick r:id="rId7"/>
            </a:endParaRPr>
          </a:p>
          <a:p>
            <a:r>
              <a:rPr lang="en-US" sz="2000" dirty="0" smtClean="0">
                <a:hlinkClick r:id="rId7"/>
              </a:rPr>
              <a:t>https</a:t>
            </a:r>
            <a:r>
              <a:rPr lang="en-US" sz="2000" dirty="0">
                <a:hlinkClick r:id="rId7"/>
              </a:rPr>
              <a:t>://www.edx.org</a:t>
            </a:r>
            <a:r>
              <a:rPr lang="en-US" sz="2000" dirty="0" smtClean="0">
                <a:hlinkClick r:id="rId7"/>
              </a:rPr>
              <a:t>/</a:t>
            </a:r>
            <a:endParaRPr lang="en-US" sz="2000" dirty="0" smtClean="0"/>
          </a:p>
          <a:p>
            <a:endParaRPr lang="en-US" sz="1200" dirty="0" smtClean="0">
              <a:hlinkClick r:id="rId8"/>
            </a:endParaRPr>
          </a:p>
          <a:p>
            <a:r>
              <a:rPr lang="en-US" sz="2000" dirty="0" smtClean="0">
                <a:hlinkClick r:id="rId8"/>
              </a:rPr>
              <a:t>https</a:t>
            </a:r>
            <a:r>
              <a:rPr lang="en-US" sz="2000" dirty="0">
                <a:hlinkClick r:id="rId8"/>
              </a:rPr>
              <a:t>://www.khanacademy.org</a:t>
            </a:r>
            <a:r>
              <a:rPr lang="en-US" sz="2000" dirty="0" smtClean="0">
                <a:hlinkClick r:id="rId8"/>
              </a:rPr>
              <a:t>/</a:t>
            </a:r>
            <a:endParaRPr lang="en-US" sz="2000" dirty="0" smtClean="0"/>
          </a:p>
          <a:p>
            <a:endParaRPr lang="en-US" sz="1200" dirty="0" smtClean="0">
              <a:hlinkClick r:id="rId9"/>
            </a:endParaRPr>
          </a:p>
          <a:p>
            <a:r>
              <a:rPr lang="en-US" sz="2000" dirty="0" smtClean="0">
                <a:hlinkClick r:id="rId9"/>
              </a:rPr>
              <a:t>https</a:t>
            </a:r>
            <a:r>
              <a:rPr lang="en-US" sz="2000" dirty="0">
                <a:hlinkClick r:id="rId9"/>
              </a:rPr>
              <a:t>://www.freecodecamp.com</a:t>
            </a:r>
            <a:r>
              <a:rPr lang="en-US" sz="2000" dirty="0" smtClean="0">
                <a:hlinkClick r:id="rId9"/>
              </a:rPr>
              <a:t>/</a:t>
            </a:r>
            <a:endParaRPr lang="en-US" sz="2000" dirty="0" smtClean="0"/>
          </a:p>
          <a:p>
            <a:endParaRPr lang="en-US" sz="1200" dirty="0" smtClean="0">
              <a:hlinkClick r:id="rId10"/>
            </a:endParaRPr>
          </a:p>
          <a:p>
            <a:r>
              <a:rPr lang="en-US" sz="2000" dirty="0" smtClean="0">
                <a:hlinkClick r:id="rId10"/>
              </a:rPr>
              <a:t>http</a:t>
            </a:r>
            <a:r>
              <a:rPr lang="en-US" sz="2000" dirty="0">
                <a:hlinkClick r:id="rId10"/>
              </a:rPr>
              <a:t>://www.html5rocks.com/en</a:t>
            </a:r>
            <a:r>
              <a:rPr lang="en-US" sz="2000" dirty="0" smtClean="0">
                <a:hlinkClick r:id="rId10"/>
              </a:rPr>
              <a:t>/</a:t>
            </a:r>
            <a:r>
              <a:rPr lang="en-US" sz="2000" dirty="0" smtClean="0"/>
              <a:t> </a:t>
            </a:r>
          </a:p>
          <a:p>
            <a:endParaRPr lang="en-US" sz="2000" dirty="0"/>
          </a:p>
          <a:p>
            <a:endParaRPr lang="en-US" sz="2400" dirty="0" smtClean="0"/>
          </a:p>
        </p:txBody>
      </p:sp>
      <p:sp>
        <p:nvSpPr>
          <p:cNvPr id="5" name="Shape 122"/>
          <p:cNvSpPr txBox="1"/>
          <p:nvPr/>
        </p:nvSpPr>
        <p:spPr>
          <a:xfrm>
            <a:off x="379402" y="507101"/>
            <a:ext cx="8269200" cy="714781"/>
          </a:xfrm>
          <a:prstGeom prst="rect">
            <a:avLst/>
          </a:prstGeom>
          <a:noFill/>
          <a:ln>
            <a:noFill/>
          </a:ln>
        </p:spPr>
        <p:txBody>
          <a:bodyPr lIns="91425" tIns="91425" rIns="91425" bIns="91425" anchor="t" anchorCtr="0">
            <a:noAutofit/>
          </a:bodyPr>
          <a:lstStyle/>
          <a:p>
            <a:pPr algn="ctr"/>
            <a:r>
              <a:rPr lang="en-US" sz="3600" b="1" dirty="0"/>
              <a:t>Free Online Learning Resources</a:t>
            </a:r>
          </a:p>
          <a:p>
            <a:pPr algn="ctr"/>
            <a:endParaRPr lang="en-US" sz="3600" dirty="0"/>
          </a:p>
          <a:p>
            <a:pPr lvl="0" algn="ctr" rtl="0">
              <a:spcBef>
                <a:spcPts val="0"/>
              </a:spcBef>
              <a:buNone/>
            </a:pPr>
            <a:endParaRPr lang="en" sz="3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6039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121" name="Shape 121"/>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17" name="Shape 101"/>
          <p:cNvSpPr txBox="1"/>
          <p:nvPr/>
        </p:nvSpPr>
        <p:spPr>
          <a:xfrm>
            <a:off x="274801" y="792599"/>
            <a:ext cx="8612198" cy="3422094"/>
          </a:xfrm>
          <a:prstGeom prst="rect">
            <a:avLst/>
          </a:prstGeom>
          <a:noFill/>
          <a:ln>
            <a:noFill/>
          </a:ln>
        </p:spPr>
        <p:txBody>
          <a:bodyPr lIns="91425" tIns="91425" rIns="91425" bIns="91425" anchor="t" anchorCtr="0">
            <a:noAutofit/>
          </a:bodyPr>
          <a:lstStyle/>
          <a:p>
            <a:endParaRPr lang="en-US" sz="2400" dirty="0" smtClean="0"/>
          </a:p>
          <a:p>
            <a:endParaRPr lang="en-US" sz="2400" dirty="0"/>
          </a:p>
          <a:p>
            <a:endParaRPr lang="en-US" sz="2400" dirty="0"/>
          </a:p>
          <a:p>
            <a:pPr algn="ctr"/>
            <a:endParaRPr lang="en-US" sz="3200" dirty="0" smtClean="0"/>
          </a:p>
          <a:p>
            <a:pPr algn="ctr"/>
            <a:r>
              <a:rPr lang="en-US" sz="3200" dirty="0" smtClean="0"/>
              <a:t>Questions?</a:t>
            </a:r>
            <a:endParaRPr lang="en-US" sz="3200" dirty="0"/>
          </a:p>
        </p:txBody>
      </p:sp>
    </p:spTree>
    <p:extLst>
      <p:ext uri="{BB962C8B-B14F-4D97-AF65-F5344CB8AC3E}">
        <p14:creationId xmlns:p14="http://schemas.microsoft.com/office/powerpoint/2010/main" val="1979171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69" name="Shape 69"/>
          <p:cNvSpPr txBox="1"/>
          <p:nvPr/>
        </p:nvSpPr>
        <p:spPr>
          <a:xfrm>
            <a:off x="402750" y="1771400"/>
            <a:ext cx="8665800" cy="2299200"/>
          </a:xfrm>
          <a:prstGeom prst="rect">
            <a:avLst/>
          </a:prstGeom>
          <a:noFill/>
          <a:ln>
            <a:noFill/>
          </a:ln>
        </p:spPr>
        <p:txBody>
          <a:bodyPr lIns="91425" tIns="91425" rIns="91425" bIns="91425" anchor="t" anchorCtr="0">
            <a:noAutofit/>
          </a:bodyPr>
          <a:lstStyle/>
          <a:p>
            <a:pPr marL="571500" lvl="0" indent="-571500">
              <a:buFont typeface="Arial" charset="0"/>
              <a:buChar char="•"/>
            </a:pPr>
            <a:r>
              <a:rPr lang="en-US" sz="3600" dirty="0" err="1" smtClean="0">
                <a:solidFill>
                  <a:schemeClr val="dk1"/>
                </a:solidFill>
                <a:latin typeface="Calibri"/>
                <a:ea typeface="Calibri"/>
                <a:cs typeface="Calibri"/>
                <a:sym typeface="Calibri"/>
              </a:rPr>
              <a:t>HyperText</a:t>
            </a:r>
            <a:r>
              <a:rPr lang="en-US" sz="3600" dirty="0" smtClean="0">
                <a:solidFill>
                  <a:schemeClr val="dk1"/>
                </a:solidFill>
                <a:latin typeface="Calibri"/>
                <a:ea typeface="Calibri"/>
                <a:cs typeface="Calibri"/>
                <a:sym typeface="Calibri"/>
              </a:rPr>
              <a:t> Markup Language (HTML)</a:t>
            </a:r>
          </a:p>
          <a:p>
            <a:pPr marL="571500" lvl="0" indent="-571500">
              <a:buFont typeface="Arial" charset="0"/>
              <a:buChar char="•"/>
            </a:pPr>
            <a:r>
              <a:rPr lang="en-US" sz="3600" dirty="0" smtClean="0">
                <a:solidFill>
                  <a:schemeClr val="dk1"/>
                </a:solidFill>
                <a:latin typeface="Calibri"/>
                <a:ea typeface="Calibri"/>
                <a:cs typeface="Calibri"/>
                <a:sym typeface="Calibri"/>
              </a:rPr>
              <a:t>Cascading Style Sheets (CSS)</a:t>
            </a:r>
          </a:p>
          <a:p>
            <a:pPr marL="571500" lvl="0" indent="-571500">
              <a:buFont typeface="Arial" charset="0"/>
              <a:buChar char="•"/>
            </a:pPr>
            <a:r>
              <a:rPr lang="en-US" sz="3600" dirty="0" smtClean="0">
                <a:solidFill>
                  <a:schemeClr val="dk1"/>
                </a:solidFill>
                <a:latin typeface="Calibri"/>
                <a:ea typeface="Calibri"/>
                <a:cs typeface="Calibri"/>
                <a:sym typeface="Calibri"/>
              </a:rPr>
              <a:t>JavaScript</a:t>
            </a:r>
            <a:endParaRPr sz="3600" dirty="0">
              <a:solidFill>
                <a:schemeClr val="dk1"/>
              </a:solidFill>
              <a:latin typeface="Calibri"/>
              <a:ea typeface="Calibri"/>
              <a:cs typeface="Calibri"/>
              <a:sym typeface="Calibri"/>
            </a:endParaRPr>
          </a:p>
        </p:txBody>
      </p:sp>
      <p:sp>
        <p:nvSpPr>
          <p:cNvPr id="70" name="Shape 70"/>
          <p:cNvSpPr txBox="1"/>
          <p:nvPr/>
        </p:nvSpPr>
        <p:spPr>
          <a:xfrm>
            <a:off x="382550" y="899100"/>
            <a:ext cx="8257358" cy="921600"/>
          </a:xfrm>
          <a:prstGeom prst="rect">
            <a:avLst/>
          </a:prstGeom>
          <a:noFill/>
          <a:ln>
            <a:noFill/>
          </a:ln>
        </p:spPr>
        <p:txBody>
          <a:bodyPr lIns="91425" tIns="91425" rIns="91425" bIns="91425" anchor="t" anchorCtr="0">
            <a:noAutofit/>
          </a:bodyPr>
          <a:lstStyle/>
          <a:p>
            <a:pPr lvl="0" rtl="0">
              <a:spcBef>
                <a:spcPts val="0"/>
              </a:spcBef>
              <a:buNone/>
            </a:pPr>
            <a:r>
              <a:rPr lang="en-US" sz="4800" dirty="0" smtClean="0">
                <a:latin typeface="Calibri"/>
                <a:ea typeface="Calibri"/>
                <a:cs typeface="Calibri"/>
                <a:sym typeface="Calibri"/>
              </a:rPr>
              <a:t>Front End</a:t>
            </a:r>
            <a:endParaRPr lang="en" sz="4800" dirty="0">
              <a:latin typeface="Calibri"/>
              <a:ea typeface="Calibri"/>
              <a:cs typeface="Calibri"/>
              <a:sym typeface="Calibri"/>
            </a:endParaRPr>
          </a:p>
        </p:txBody>
      </p:sp>
    </p:spTree>
    <p:extLst>
      <p:ext uri="{BB962C8B-B14F-4D97-AF65-F5344CB8AC3E}">
        <p14:creationId xmlns:p14="http://schemas.microsoft.com/office/powerpoint/2010/main" val="52337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55" name="Shape 55"/>
          <p:cNvSpPr txBox="1">
            <a:spLocks noGrp="1"/>
          </p:cNvSpPr>
          <p:nvPr>
            <p:ph type="ctrTitle" idx="4294967295"/>
          </p:nvPr>
        </p:nvSpPr>
        <p:spPr>
          <a:xfrm>
            <a:off x="282874" y="924307"/>
            <a:ext cx="8520600" cy="1001400"/>
          </a:xfrm>
          <a:prstGeom prst="rect">
            <a:avLst/>
          </a:prstGeom>
        </p:spPr>
        <p:txBody>
          <a:bodyPr lIns="91425" tIns="91425" rIns="91425" bIns="91425" anchor="t" anchorCtr="0">
            <a:noAutofit/>
          </a:bodyPr>
          <a:lstStyle/>
          <a:p>
            <a:pPr lvl="0" rtl="0">
              <a:spcBef>
                <a:spcPts val="0"/>
              </a:spcBef>
              <a:buNone/>
            </a:pPr>
            <a:r>
              <a:rPr lang="en-US" sz="3600" b="1" dirty="0" err="1" smtClean="0">
                <a:latin typeface="Calibri"/>
                <a:ea typeface="Calibri"/>
                <a:cs typeface="Calibri"/>
                <a:sym typeface="Calibri"/>
              </a:rPr>
              <a:t>HyperText</a:t>
            </a:r>
            <a:r>
              <a:rPr lang="en-US" sz="3600" dirty="0" smtClean="0">
                <a:latin typeface="Calibri"/>
                <a:ea typeface="Calibri"/>
                <a:cs typeface="Calibri"/>
                <a:sym typeface="Calibri"/>
              </a:rPr>
              <a:t>=text you can click on--hyperlinks</a:t>
            </a:r>
            <a:br>
              <a:rPr lang="en-US" sz="3600" dirty="0" smtClean="0">
                <a:latin typeface="Calibri"/>
                <a:ea typeface="Calibri"/>
                <a:cs typeface="Calibri"/>
                <a:sym typeface="Calibri"/>
              </a:rPr>
            </a:br>
            <a:r>
              <a:rPr lang="en-US" sz="3600" dirty="0" smtClean="0">
                <a:latin typeface="Calibri"/>
                <a:ea typeface="Calibri"/>
                <a:cs typeface="Calibri"/>
                <a:sym typeface="Calibri"/>
              </a:rPr>
              <a:t/>
            </a:r>
            <a:br>
              <a:rPr lang="en-US" sz="3600" dirty="0" smtClean="0">
                <a:latin typeface="Calibri"/>
                <a:ea typeface="Calibri"/>
                <a:cs typeface="Calibri"/>
                <a:sym typeface="Calibri"/>
              </a:rPr>
            </a:br>
            <a:r>
              <a:rPr lang="en-US" sz="3600" b="1" dirty="0" smtClean="0">
                <a:latin typeface="Calibri"/>
                <a:ea typeface="Calibri"/>
                <a:cs typeface="Calibri"/>
                <a:sym typeface="Calibri"/>
              </a:rPr>
              <a:t>Markup</a:t>
            </a:r>
            <a:r>
              <a:rPr lang="en-US" sz="3600" dirty="0" smtClean="0">
                <a:latin typeface="Calibri"/>
                <a:ea typeface="Calibri"/>
                <a:cs typeface="Calibri"/>
                <a:sym typeface="Calibri"/>
              </a:rPr>
              <a:t>=highlighting parts of content for description</a:t>
            </a:r>
            <a:br>
              <a:rPr lang="en-US" sz="3600" dirty="0" smtClean="0">
                <a:latin typeface="Calibri"/>
                <a:ea typeface="Calibri"/>
                <a:cs typeface="Calibri"/>
                <a:sym typeface="Calibri"/>
              </a:rPr>
            </a:br>
            <a:r>
              <a:rPr lang="en-US" sz="3600" dirty="0" smtClean="0">
                <a:latin typeface="Calibri"/>
                <a:ea typeface="Calibri"/>
                <a:cs typeface="Calibri"/>
                <a:sym typeface="Calibri"/>
              </a:rPr>
              <a:t/>
            </a:r>
            <a:br>
              <a:rPr lang="en-US" sz="3600" dirty="0" smtClean="0">
                <a:latin typeface="Calibri"/>
                <a:ea typeface="Calibri"/>
                <a:cs typeface="Calibri"/>
                <a:sym typeface="Calibri"/>
              </a:rPr>
            </a:br>
            <a:r>
              <a:rPr lang="en-US" sz="3600" b="1" dirty="0" smtClean="0">
                <a:latin typeface="Calibri"/>
                <a:ea typeface="Calibri"/>
                <a:cs typeface="Calibri"/>
                <a:sym typeface="Calibri"/>
              </a:rPr>
              <a:t>Language</a:t>
            </a:r>
            <a:r>
              <a:rPr lang="en-US" sz="3600" dirty="0" smtClean="0">
                <a:latin typeface="Calibri"/>
                <a:ea typeface="Calibri"/>
                <a:cs typeface="Calibri"/>
                <a:sym typeface="Calibri"/>
              </a:rPr>
              <a:t>=communication </a:t>
            </a:r>
            <a:r>
              <a:rPr lang="en-US" sz="3600" dirty="0">
                <a:latin typeface="Calibri"/>
                <a:ea typeface="Calibri"/>
                <a:cs typeface="Calibri"/>
                <a:sym typeface="Calibri"/>
              </a:rPr>
              <a:t>(</a:t>
            </a:r>
            <a:r>
              <a:rPr lang="en-US" sz="3600" dirty="0" smtClean="0">
                <a:latin typeface="Calibri"/>
                <a:ea typeface="Calibri"/>
                <a:cs typeface="Calibri"/>
                <a:sym typeface="Calibri"/>
              </a:rPr>
              <a:t>you + computer)</a:t>
            </a:r>
            <a:endParaRPr lang="en" sz="3600" dirty="0">
              <a:latin typeface="Calibri"/>
              <a:ea typeface="Calibri"/>
              <a:cs typeface="Calibri"/>
              <a:sym typeface="Calibri"/>
            </a:endParaRPr>
          </a:p>
        </p:txBody>
      </p:sp>
    </p:spTree>
    <p:extLst>
      <p:ext uri="{BB962C8B-B14F-4D97-AF65-F5344CB8AC3E}">
        <p14:creationId xmlns:p14="http://schemas.microsoft.com/office/powerpoint/2010/main" val="113085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6" name="Shape 76"/>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77" name="Shape 77"/>
          <p:cNvSpPr txBox="1"/>
          <p:nvPr/>
        </p:nvSpPr>
        <p:spPr>
          <a:xfrm>
            <a:off x="391125" y="390725"/>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err="1" smtClean="0">
                <a:solidFill>
                  <a:schemeClr val="dk1"/>
                </a:solidFill>
                <a:latin typeface="Calibri"/>
                <a:ea typeface="Calibri"/>
                <a:cs typeface="Calibri"/>
                <a:sym typeface="Calibri"/>
              </a:rPr>
              <a:t>HyperText</a:t>
            </a:r>
            <a:r>
              <a:rPr lang="en-US" sz="3600" dirty="0" smtClean="0">
                <a:solidFill>
                  <a:schemeClr val="dk1"/>
                </a:solidFill>
                <a:latin typeface="Calibri"/>
                <a:ea typeface="Calibri"/>
                <a:cs typeface="Calibri"/>
                <a:sym typeface="Calibri"/>
              </a:rPr>
              <a:t> Markup Language (HTML)</a:t>
            </a:r>
            <a:endParaRPr lang="en" sz="36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028" y="1097285"/>
            <a:ext cx="5133569" cy="2883354"/>
          </a:xfrm>
          <a:prstGeom prst="rect">
            <a:avLst/>
          </a:prstGeom>
        </p:spPr>
      </p:pic>
      <p:sp>
        <p:nvSpPr>
          <p:cNvPr id="20" name="Shape 77"/>
          <p:cNvSpPr txBox="1"/>
          <p:nvPr/>
        </p:nvSpPr>
        <p:spPr>
          <a:xfrm>
            <a:off x="239486" y="4281793"/>
            <a:ext cx="8577943" cy="669886"/>
          </a:xfrm>
          <a:prstGeom prst="rect">
            <a:avLst/>
          </a:prstGeom>
          <a:noFill/>
          <a:ln>
            <a:noFill/>
          </a:ln>
        </p:spPr>
        <p:txBody>
          <a:bodyPr lIns="91425" tIns="91425" rIns="91425" bIns="91425" anchor="t" anchorCtr="0">
            <a:noAutofit/>
          </a:bodyPr>
          <a:lstStyle/>
          <a:p>
            <a:pPr lvl="0" algn="ctr" rtl="0">
              <a:spcBef>
                <a:spcPts val="0"/>
              </a:spcBef>
              <a:buNone/>
            </a:pPr>
            <a:r>
              <a:rPr lang="en-US" sz="2600" dirty="0" smtClean="0">
                <a:solidFill>
                  <a:schemeClr val="dk1"/>
                </a:solidFill>
                <a:latin typeface="Calibri"/>
                <a:ea typeface="Calibri"/>
                <a:cs typeface="Calibri"/>
                <a:sym typeface="Calibri"/>
              </a:rPr>
              <a:t>HTML describes the structure of a webpage to your browser.</a:t>
            </a:r>
            <a:endParaRPr lang="en" sz="26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descr="logo.png"/>
          <p:cNvPicPr preferRelativeResize="0"/>
          <p:nvPr/>
        </p:nvPicPr>
        <p:blipFill>
          <a:blip r:embed="rId3">
            <a:alphaModFix amt="75000"/>
          </a:blip>
          <a:stretch>
            <a:fillRect/>
          </a:stretch>
        </p:blipFill>
        <p:spPr>
          <a:xfrm>
            <a:off x="0" y="0"/>
            <a:ext cx="2661716" cy="792599"/>
          </a:xfrm>
          <a:prstGeom prst="rect">
            <a:avLst/>
          </a:prstGeom>
          <a:noFill/>
          <a:ln>
            <a:noFill/>
          </a:ln>
        </p:spPr>
      </p:pic>
      <p:sp>
        <p:nvSpPr>
          <p:cNvPr id="76" name="Shape 76"/>
          <p:cNvSpPr txBox="1"/>
          <p:nvPr/>
        </p:nvSpPr>
        <p:spPr>
          <a:xfrm>
            <a:off x="2879125" y="2650525"/>
            <a:ext cx="2822100" cy="705600"/>
          </a:xfrm>
          <a:prstGeom prst="rect">
            <a:avLst/>
          </a:prstGeom>
          <a:noFill/>
          <a:ln>
            <a:noFill/>
          </a:ln>
        </p:spPr>
        <p:txBody>
          <a:bodyPr lIns="91425" tIns="91425" rIns="91425" bIns="91425" anchor="t" anchorCtr="0">
            <a:noAutofit/>
          </a:bodyPr>
          <a:lstStyle/>
          <a:p>
            <a:pPr lvl="0" algn="ctr" rtl="0">
              <a:spcBef>
                <a:spcPts val="0"/>
              </a:spcBef>
              <a:buNone/>
            </a:pPr>
            <a:endParaRPr sz="3000" i="1">
              <a:latin typeface="Calibri"/>
              <a:ea typeface="Calibri"/>
              <a:cs typeface="Calibri"/>
              <a:sym typeface="Calibri"/>
            </a:endParaRPr>
          </a:p>
        </p:txBody>
      </p:sp>
      <p:sp>
        <p:nvSpPr>
          <p:cNvPr id="77" name="Shape 77"/>
          <p:cNvSpPr txBox="1"/>
          <p:nvPr/>
        </p:nvSpPr>
        <p:spPr>
          <a:xfrm>
            <a:off x="391125" y="390725"/>
            <a:ext cx="8269200" cy="965400"/>
          </a:xfrm>
          <a:prstGeom prst="rect">
            <a:avLst/>
          </a:prstGeom>
          <a:noFill/>
          <a:ln>
            <a:noFill/>
          </a:ln>
        </p:spPr>
        <p:txBody>
          <a:bodyPr lIns="91425" tIns="91425" rIns="91425" bIns="91425" anchor="t" anchorCtr="0">
            <a:noAutofit/>
          </a:bodyPr>
          <a:lstStyle/>
          <a:p>
            <a:pPr lvl="0" algn="ctr" rtl="0">
              <a:spcBef>
                <a:spcPts val="0"/>
              </a:spcBef>
              <a:buNone/>
            </a:pPr>
            <a:r>
              <a:rPr lang="en-US" sz="3600" dirty="0" smtClean="0">
                <a:solidFill>
                  <a:schemeClr val="dk1"/>
                </a:solidFill>
                <a:latin typeface="Calibri"/>
                <a:ea typeface="Calibri"/>
                <a:cs typeface="Calibri"/>
                <a:sym typeface="Calibri"/>
              </a:rPr>
              <a:t>HTML Tags</a:t>
            </a:r>
            <a:endParaRPr lang="en" sz="3600" dirty="0">
              <a:solidFill>
                <a:schemeClr val="dk1"/>
              </a:solidFill>
              <a:latin typeface="Calibri"/>
              <a:ea typeface="Calibri"/>
              <a:cs typeface="Calibri"/>
              <a:sym typeface="Calibri"/>
            </a:endParaRPr>
          </a:p>
        </p:txBody>
      </p:sp>
      <p:sp>
        <p:nvSpPr>
          <p:cNvPr id="7" name="Shape 77"/>
          <p:cNvSpPr txBox="1"/>
          <p:nvPr/>
        </p:nvSpPr>
        <p:spPr>
          <a:xfrm>
            <a:off x="391125" y="1089095"/>
            <a:ext cx="8269200" cy="3192697"/>
          </a:xfrm>
          <a:prstGeom prst="rect">
            <a:avLst/>
          </a:prstGeom>
          <a:noFill/>
          <a:ln>
            <a:noFill/>
          </a:ln>
        </p:spPr>
        <p:txBody>
          <a:bodyPr lIns="91425" tIns="91425" rIns="91425" bIns="91425" anchor="t" anchorCtr="0">
            <a:noAutofit/>
          </a:bodyPr>
          <a:lstStyle/>
          <a:p>
            <a:pPr lvl="0" algn="ctr" rtl="0">
              <a:spcBef>
                <a:spcPts val="0"/>
              </a:spcBef>
              <a:buNone/>
            </a:pPr>
            <a:r>
              <a:rPr lang="en-US" sz="2400" dirty="0" smtClean="0">
                <a:solidFill>
                  <a:schemeClr val="dk1"/>
                </a:solidFill>
                <a:latin typeface="Calibri"/>
                <a:ea typeface="Calibri"/>
                <a:cs typeface="Calibri"/>
                <a:sym typeface="Calibri"/>
              </a:rPr>
              <a:t>&lt;h1&gt;This is a headline&lt;/h1&gt;</a:t>
            </a:r>
          </a:p>
          <a:p>
            <a:pPr lvl="0" algn="ctr" rtl="0">
              <a:spcBef>
                <a:spcPts val="0"/>
              </a:spcBef>
              <a:buNone/>
            </a:pPr>
            <a:r>
              <a:rPr lang="en-US" sz="2400" dirty="0" smtClean="0">
                <a:solidFill>
                  <a:schemeClr val="dk1"/>
                </a:solidFill>
                <a:latin typeface="Calibri"/>
                <a:ea typeface="Calibri"/>
                <a:cs typeface="Calibri"/>
                <a:sym typeface="Calibri"/>
              </a:rPr>
              <a:t>&lt;p&gt;This is a paragraph.&lt;/p&gt;</a:t>
            </a:r>
          </a:p>
          <a:p>
            <a:pPr lvl="0" algn="ctr"/>
            <a:r>
              <a:rPr lang="en-US" sz="2400" dirty="0">
                <a:solidFill>
                  <a:schemeClr val="dk1"/>
                </a:solidFill>
                <a:latin typeface="Calibri"/>
                <a:ea typeface="Calibri"/>
                <a:cs typeface="Calibri"/>
                <a:sym typeface="Calibri"/>
              </a:rPr>
              <a:t>&lt;p&gt;This is </a:t>
            </a:r>
            <a:r>
              <a:rPr lang="en-US" sz="2400" dirty="0" smtClean="0">
                <a:solidFill>
                  <a:schemeClr val="dk1"/>
                </a:solidFill>
                <a:latin typeface="Calibri"/>
                <a:ea typeface="Calibri"/>
                <a:cs typeface="Calibri"/>
                <a:sym typeface="Calibri"/>
              </a:rPr>
              <a:t>a second paragraph</a:t>
            </a:r>
            <a:r>
              <a:rPr lang="en-US" sz="2400" dirty="0">
                <a:solidFill>
                  <a:schemeClr val="dk1"/>
                </a:solidFill>
                <a:latin typeface="Calibri"/>
                <a:ea typeface="Calibri"/>
                <a:cs typeface="Calibri"/>
                <a:sym typeface="Calibri"/>
              </a:rPr>
              <a:t>.&lt;/p</a:t>
            </a:r>
            <a:r>
              <a:rPr lang="en-US" sz="2400" dirty="0" smtClean="0">
                <a:solidFill>
                  <a:schemeClr val="dk1"/>
                </a:solidFill>
                <a:latin typeface="Calibri"/>
                <a:ea typeface="Calibri"/>
                <a:cs typeface="Calibri"/>
                <a:sym typeface="Calibri"/>
              </a:rPr>
              <a:t>&gt;</a:t>
            </a:r>
          </a:p>
          <a:p>
            <a:pPr lvl="0" algn="ctr"/>
            <a:r>
              <a:rPr lang="en-US" sz="2400" dirty="0">
                <a:solidFill>
                  <a:schemeClr val="dk1"/>
                </a:solidFill>
                <a:latin typeface="Calibri"/>
                <a:ea typeface="Calibri"/>
                <a:cs typeface="Calibri"/>
                <a:sym typeface="Calibri"/>
              </a:rPr>
              <a:t>&lt;p&gt;This is a </a:t>
            </a:r>
            <a:r>
              <a:rPr lang="en-US" sz="2400" dirty="0" smtClean="0">
                <a:solidFill>
                  <a:schemeClr val="dk1"/>
                </a:solidFill>
                <a:latin typeface="Calibri"/>
                <a:ea typeface="Calibri"/>
                <a:cs typeface="Calibri"/>
                <a:sym typeface="Calibri"/>
              </a:rPr>
              <a:t>third paragraph</a:t>
            </a:r>
            <a:r>
              <a:rPr lang="en-US" sz="2400" dirty="0">
                <a:solidFill>
                  <a:schemeClr val="dk1"/>
                </a:solidFill>
                <a:latin typeface="Calibri"/>
                <a:ea typeface="Calibri"/>
                <a:cs typeface="Calibri"/>
                <a:sym typeface="Calibri"/>
              </a:rPr>
              <a:t>.&lt;/p&gt;</a:t>
            </a:r>
            <a:endParaRPr lang="en-US" sz="2400" dirty="0" smtClean="0">
              <a:solidFill>
                <a:schemeClr val="dk1"/>
              </a:solidFill>
              <a:latin typeface="Calibri"/>
              <a:ea typeface="Calibri"/>
              <a:cs typeface="Calibri"/>
              <a:sym typeface="Calibri"/>
            </a:endParaRPr>
          </a:p>
          <a:p>
            <a:pPr lvl="0" algn="ctr" rtl="0">
              <a:spcBef>
                <a:spcPts val="0"/>
              </a:spcBef>
              <a:buNone/>
            </a:pPr>
            <a:endParaRPr lang="en-US" sz="2400" dirty="0">
              <a:solidFill>
                <a:schemeClr val="dk1"/>
              </a:solidFill>
              <a:latin typeface="Calibri"/>
              <a:ea typeface="Calibri"/>
              <a:cs typeface="Calibri"/>
              <a:sym typeface="Calibri"/>
            </a:endParaRPr>
          </a:p>
          <a:p>
            <a:pPr marL="342900" lvl="0" indent="-342900" rtl="0">
              <a:spcBef>
                <a:spcPts val="0"/>
              </a:spcBef>
              <a:buFont typeface="Arial" charset="0"/>
              <a:buChar char="•"/>
            </a:pPr>
            <a:r>
              <a:rPr lang="en-US" sz="2000" dirty="0" smtClean="0">
                <a:solidFill>
                  <a:schemeClr val="dk1"/>
                </a:solidFill>
                <a:latin typeface="Arial" charset="0"/>
                <a:ea typeface="Arial" charset="0"/>
                <a:cs typeface="Arial" charset="0"/>
                <a:sym typeface="Calibri"/>
              </a:rPr>
              <a:t>Each </a:t>
            </a:r>
            <a:r>
              <a:rPr lang="en-US" sz="2000" dirty="0" smtClean="0">
                <a:solidFill>
                  <a:schemeClr val="dk1"/>
                </a:solidFill>
                <a:latin typeface="Arial" charset="0"/>
                <a:ea typeface="Arial" charset="0"/>
                <a:cs typeface="Arial" charset="0"/>
                <a:sym typeface="Calibri"/>
              </a:rPr>
              <a:t>individual element has its own tag.</a:t>
            </a:r>
          </a:p>
          <a:p>
            <a:pPr marL="342900" lvl="0" indent="-342900">
              <a:buFont typeface="Arial" charset="0"/>
              <a:buChar char="•"/>
            </a:pPr>
            <a:r>
              <a:rPr lang="en-US" sz="2000" dirty="0"/>
              <a:t>You </a:t>
            </a:r>
            <a:r>
              <a:rPr lang="en-US" sz="2000" dirty="0" smtClean="0"/>
              <a:t>can write </a:t>
            </a:r>
            <a:r>
              <a:rPr lang="en-US" sz="2000" dirty="0"/>
              <a:t>HTML just like normal text and save it in a file with .html at the end. </a:t>
            </a:r>
            <a:endParaRPr lang="en-US" sz="2000" dirty="0" smtClean="0"/>
          </a:p>
          <a:p>
            <a:pPr marL="342900" lvl="0" indent="-342900">
              <a:buFont typeface="Arial" charset="0"/>
              <a:buChar char="•"/>
            </a:pPr>
            <a:r>
              <a:rPr lang="en-US" sz="2000" dirty="0" smtClean="0"/>
              <a:t>HTML </a:t>
            </a:r>
            <a:r>
              <a:rPr lang="en-US" sz="2000" dirty="0"/>
              <a:t>is the only thing </a:t>
            </a:r>
            <a:r>
              <a:rPr lang="en-US" sz="2000" dirty="0" smtClean="0"/>
              <a:t>you</a:t>
            </a:r>
            <a:r>
              <a:rPr lang="en-US" sz="2000" dirty="0"/>
              <a:t> </a:t>
            </a:r>
            <a:r>
              <a:rPr lang="en-US" sz="2000" i="1" dirty="0"/>
              <a:t>have to have</a:t>
            </a:r>
            <a:r>
              <a:rPr lang="en-US" sz="2000" dirty="0"/>
              <a:t> </a:t>
            </a:r>
            <a:r>
              <a:rPr lang="en-US" sz="2000" dirty="0" smtClean="0"/>
              <a:t>for</a:t>
            </a:r>
            <a:r>
              <a:rPr lang="en-US" sz="2000" dirty="0" smtClean="0"/>
              <a:t> </a:t>
            </a:r>
            <a:r>
              <a:rPr lang="en-US" sz="2000" dirty="0"/>
              <a:t>a website</a:t>
            </a:r>
            <a:r>
              <a:rPr lang="en-US" sz="2000" dirty="0" smtClean="0"/>
              <a:t>.</a:t>
            </a:r>
            <a:endParaRPr lang="en"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0848340"/>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6340</TotalTime>
  <Words>3379</Words>
  <Application>Microsoft Macintosh PowerPoint</Application>
  <PresentationFormat>On-screen Show (16:9)</PresentationFormat>
  <Paragraphs>730</Paragraphs>
  <Slides>58</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Calibri</vt:lpstr>
      <vt:lpstr>FontAwesome</vt:lpstr>
      <vt:lpstr>Wingdings</vt:lpstr>
      <vt:lpstr>Arial</vt:lpstr>
      <vt:lpstr>simple-light-2</vt:lpstr>
      <vt:lpstr>Intro to HTML and CSS</vt:lpstr>
      <vt:lpstr>PowerPoint Presentation</vt:lpstr>
      <vt:lpstr>PowerPoint Presentation</vt:lpstr>
      <vt:lpstr>PowerPoint Presentation</vt:lpstr>
      <vt:lpstr>PowerPoint Presentation</vt:lpstr>
      <vt:lpstr>PowerPoint Presentation</vt:lpstr>
      <vt:lpstr>HyperText=text you can click on--hyperlinks  Markup=highlighting parts of content for description  Language=communication (you +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Cascading Style Sheets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 Analysis with R</dc:title>
  <cp:lastModifiedBy>Tonja White</cp:lastModifiedBy>
  <cp:revision>202</cp:revision>
  <dcterms:modified xsi:type="dcterms:W3CDTF">2016-09-15T15:37:47Z</dcterms:modified>
</cp:coreProperties>
</file>